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96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07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828" r:id="rId2"/>
    <p:sldMasterId id="2147483761" r:id="rId3"/>
    <p:sldMasterId id="2147483860" r:id="rId4"/>
  </p:sldMasterIdLst>
  <p:notesMasterIdLst>
    <p:notesMasterId r:id="rId55"/>
  </p:notesMasterIdLst>
  <p:handoutMasterIdLst>
    <p:handoutMasterId r:id="rId56"/>
  </p:handoutMasterIdLst>
  <p:sldIdLst>
    <p:sldId id="256" r:id="rId5"/>
    <p:sldId id="1145" r:id="rId6"/>
    <p:sldId id="544" r:id="rId7"/>
    <p:sldId id="1138" r:id="rId8"/>
    <p:sldId id="1139" r:id="rId9"/>
    <p:sldId id="1116" r:id="rId10"/>
    <p:sldId id="1135" r:id="rId11"/>
    <p:sldId id="780" r:id="rId12"/>
    <p:sldId id="1092" r:id="rId13"/>
    <p:sldId id="1198" r:id="rId14"/>
    <p:sldId id="1205" r:id="rId15"/>
    <p:sldId id="1143" r:id="rId16"/>
    <p:sldId id="258" r:id="rId17"/>
    <p:sldId id="1094" r:id="rId18"/>
    <p:sldId id="1093" r:id="rId19"/>
    <p:sldId id="1216" r:id="rId20"/>
    <p:sldId id="261" r:id="rId21"/>
    <p:sldId id="262" r:id="rId22"/>
    <p:sldId id="263" r:id="rId23"/>
    <p:sldId id="264" r:id="rId24"/>
    <p:sldId id="265" r:id="rId25"/>
    <p:sldId id="1156" r:id="rId26"/>
    <p:sldId id="1142" r:id="rId27"/>
    <p:sldId id="1185" r:id="rId28"/>
    <p:sldId id="1186" r:id="rId29"/>
    <p:sldId id="1203" r:id="rId30"/>
    <p:sldId id="1204" r:id="rId31"/>
    <p:sldId id="1206" r:id="rId32"/>
    <p:sldId id="1207" r:id="rId33"/>
    <p:sldId id="1208" r:id="rId34"/>
    <p:sldId id="1155" r:id="rId35"/>
    <p:sldId id="1183" r:id="rId36"/>
    <p:sldId id="1178" r:id="rId37"/>
    <p:sldId id="1182" r:id="rId38"/>
    <p:sldId id="1213" r:id="rId39"/>
    <p:sldId id="1214" r:id="rId40"/>
    <p:sldId id="1215" r:id="rId41"/>
    <p:sldId id="1179" r:id="rId42"/>
    <p:sldId id="1174" r:id="rId43"/>
    <p:sldId id="1187" r:id="rId44"/>
    <p:sldId id="1197" r:id="rId45"/>
    <p:sldId id="1209" r:id="rId46"/>
    <p:sldId id="1210" r:id="rId47"/>
    <p:sldId id="1211" r:id="rId48"/>
    <p:sldId id="1189" r:id="rId49"/>
    <p:sldId id="1212" r:id="rId50"/>
    <p:sldId id="1180" r:id="rId51"/>
    <p:sldId id="1193" r:id="rId52"/>
    <p:sldId id="1202" r:id="rId53"/>
    <p:sldId id="1184" r:id="rId54"/>
  </p:sldIdLst>
  <p:sldSz cx="12192000" cy="6858000"/>
  <p:notesSz cx="6799263" cy="9929813"/>
  <p:defaultTextStyle>
    <a:defPPr>
      <a:defRPr lang="en-US"/>
    </a:defPPr>
    <a:lvl1pPr algn="l" defTabSz="587879" rtl="0" fontAlgn="base">
      <a:spcBef>
        <a:spcPct val="0"/>
      </a:spcBef>
      <a:spcAft>
        <a:spcPct val="0"/>
      </a:spcAft>
      <a:defRPr sz="1543" b="1" kern="1200">
        <a:solidFill>
          <a:schemeClr val="tx1"/>
        </a:solidFill>
        <a:latin typeface="Arial" charset="0"/>
        <a:ea typeface="ヒラギノ角ゴ Pro W3" charset="-128"/>
        <a:cs typeface="+mn-cs"/>
      </a:defRPr>
    </a:lvl1pPr>
    <a:lvl2pPr marL="587879" algn="l" defTabSz="587879" rtl="0" fontAlgn="base">
      <a:spcBef>
        <a:spcPct val="0"/>
      </a:spcBef>
      <a:spcAft>
        <a:spcPct val="0"/>
      </a:spcAft>
      <a:defRPr sz="1543" b="1" kern="1200">
        <a:solidFill>
          <a:schemeClr val="tx1"/>
        </a:solidFill>
        <a:latin typeface="Arial" charset="0"/>
        <a:ea typeface="ヒラギノ角ゴ Pro W3" charset="-128"/>
        <a:cs typeface="+mn-cs"/>
      </a:defRPr>
    </a:lvl2pPr>
    <a:lvl3pPr marL="1175759" algn="l" defTabSz="587879" rtl="0" fontAlgn="base">
      <a:spcBef>
        <a:spcPct val="0"/>
      </a:spcBef>
      <a:spcAft>
        <a:spcPct val="0"/>
      </a:spcAft>
      <a:defRPr sz="1543" b="1" kern="1200">
        <a:solidFill>
          <a:schemeClr val="tx1"/>
        </a:solidFill>
        <a:latin typeface="Arial" charset="0"/>
        <a:ea typeface="ヒラギノ角ゴ Pro W3" charset="-128"/>
        <a:cs typeface="+mn-cs"/>
      </a:defRPr>
    </a:lvl3pPr>
    <a:lvl4pPr marL="1763640" algn="l" defTabSz="587879" rtl="0" fontAlgn="base">
      <a:spcBef>
        <a:spcPct val="0"/>
      </a:spcBef>
      <a:spcAft>
        <a:spcPct val="0"/>
      </a:spcAft>
      <a:defRPr sz="1543" b="1" kern="1200">
        <a:solidFill>
          <a:schemeClr val="tx1"/>
        </a:solidFill>
        <a:latin typeface="Arial" charset="0"/>
        <a:ea typeface="ヒラギノ角ゴ Pro W3" charset="-128"/>
        <a:cs typeface="+mn-cs"/>
      </a:defRPr>
    </a:lvl4pPr>
    <a:lvl5pPr marL="2351519" algn="l" defTabSz="587879" rtl="0" fontAlgn="base">
      <a:spcBef>
        <a:spcPct val="0"/>
      </a:spcBef>
      <a:spcAft>
        <a:spcPct val="0"/>
      </a:spcAft>
      <a:defRPr sz="1543" b="1" kern="1200">
        <a:solidFill>
          <a:schemeClr val="tx1"/>
        </a:solidFill>
        <a:latin typeface="Arial" charset="0"/>
        <a:ea typeface="ヒラギノ角ゴ Pro W3" charset="-128"/>
        <a:cs typeface="+mn-cs"/>
      </a:defRPr>
    </a:lvl5pPr>
    <a:lvl6pPr marL="2939399" algn="l" defTabSz="1175759" rtl="0" eaLnBrk="1" latinLnBrk="0" hangingPunct="1">
      <a:defRPr sz="1543" b="1" kern="1200">
        <a:solidFill>
          <a:schemeClr val="tx1"/>
        </a:solidFill>
        <a:latin typeface="Arial" charset="0"/>
        <a:ea typeface="ヒラギノ角ゴ Pro W3" charset="-128"/>
        <a:cs typeface="+mn-cs"/>
      </a:defRPr>
    </a:lvl6pPr>
    <a:lvl7pPr marL="3527279" algn="l" defTabSz="1175759" rtl="0" eaLnBrk="1" latinLnBrk="0" hangingPunct="1">
      <a:defRPr sz="1543" b="1" kern="1200">
        <a:solidFill>
          <a:schemeClr val="tx1"/>
        </a:solidFill>
        <a:latin typeface="Arial" charset="0"/>
        <a:ea typeface="ヒラギノ角ゴ Pro W3" charset="-128"/>
        <a:cs typeface="+mn-cs"/>
      </a:defRPr>
    </a:lvl7pPr>
    <a:lvl8pPr marL="4115159" algn="l" defTabSz="1175759" rtl="0" eaLnBrk="1" latinLnBrk="0" hangingPunct="1">
      <a:defRPr sz="1543" b="1" kern="1200">
        <a:solidFill>
          <a:schemeClr val="tx1"/>
        </a:solidFill>
        <a:latin typeface="Arial" charset="0"/>
        <a:ea typeface="ヒラギノ角ゴ Pro W3" charset="-128"/>
        <a:cs typeface="+mn-cs"/>
      </a:defRPr>
    </a:lvl8pPr>
    <a:lvl9pPr marL="4703040" algn="l" defTabSz="1175759" rtl="0" eaLnBrk="1" latinLnBrk="0" hangingPunct="1">
      <a:defRPr sz="1543" b="1" kern="1200">
        <a:solidFill>
          <a:schemeClr val="tx1"/>
        </a:solidFill>
        <a:latin typeface="Arial" charset="0"/>
        <a:ea typeface="ヒラギノ角ゴ Pro W3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A" id="{285B5261-ACC6-7840-A2C0-7BBDA5121B53}">
          <p14:sldIdLst>
            <p14:sldId id="256"/>
          </p14:sldIdLst>
        </p14:section>
        <p14:section name="SENAI-CIMATEC" id="{97395989-14DF-6645-8EE7-81A86AEE126B}">
          <p14:sldIdLst>
            <p14:sldId id="1145"/>
            <p14:sldId id="544"/>
            <p14:sldId id="1138"/>
            <p14:sldId id="1139"/>
            <p14:sldId id="1116"/>
            <p14:sldId id="1135"/>
            <p14:sldId id="780"/>
            <p14:sldId id="1092"/>
          </p14:sldIdLst>
        </p14:section>
        <p14:section name="METODOLOGIA" id="{D68CAFBF-66CD-CB43-B5C3-30B7B8B28DC8}">
          <p14:sldIdLst>
            <p14:sldId id="1198"/>
            <p14:sldId id="1205"/>
            <p14:sldId id="1143"/>
            <p14:sldId id="258"/>
          </p14:sldIdLst>
        </p14:section>
        <p14:section name="PARCEIROS" id="{BC696341-F4DB-3843-B8DF-A9B18A81F4BF}">
          <p14:sldIdLst>
            <p14:sldId id="1094"/>
            <p14:sldId id="1093"/>
          </p14:sldIdLst>
        </p14:section>
        <p14:section name="CASES OTIM-HPC" id="{CF476E03-CBD9-A542-82EA-6D5E676F4B24}">
          <p14:sldIdLst>
            <p14:sldId id="1216"/>
            <p14:sldId id="261"/>
            <p14:sldId id="262"/>
            <p14:sldId id="263"/>
            <p14:sldId id="264"/>
            <p14:sldId id="265"/>
            <p14:sldId id="1156"/>
            <p14:sldId id="1142"/>
            <p14:sldId id="1185"/>
            <p14:sldId id="1186"/>
            <p14:sldId id="1203"/>
            <p14:sldId id="1204"/>
            <p14:sldId id="1206"/>
            <p14:sldId id="1207"/>
            <p14:sldId id="1208"/>
            <p14:sldId id="1155"/>
            <p14:sldId id="1183"/>
            <p14:sldId id="1178"/>
            <p14:sldId id="1182"/>
            <p14:sldId id="1213"/>
            <p14:sldId id="1214"/>
            <p14:sldId id="1215"/>
            <p14:sldId id="1179"/>
            <p14:sldId id="1174"/>
            <p14:sldId id="1187"/>
            <p14:sldId id="1197"/>
            <p14:sldId id="1209"/>
            <p14:sldId id="1210"/>
            <p14:sldId id="1211"/>
            <p14:sldId id="1189"/>
            <p14:sldId id="1212"/>
            <p14:sldId id="1180"/>
            <p14:sldId id="1193"/>
            <p14:sldId id="1202"/>
            <p14:sldId id="11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ela Di Tullio" initials="MDT" lastIdx="1" clrIdx="0">
    <p:extLst>
      <p:ext uri="{19B8F6BF-5375-455C-9EA6-DF929625EA0E}">
        <p15:presenceInfo xmlns:p15="http://schemas.microsoft.com/office/powerpoint/2012/main" userId="cd5d1b655f6cc40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296FC4"/>
    <a:srgbClr val="FF7817"/>
    <a:srgbClr val="1F08AC"/>
    <a:srgbClr val="4A4EFA"/>
    <a:srgbClr val="2904C8"/>
    <a:srgbClr val="289955"/>
    <a:srgbClr val="4F81BD"/>
    <a:srgbClr val="00927B"/>
    <a:srgbClr val="4BAC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86"/>
    <p:restoredTop sz="93873"/>
  </p:normalViewPr>
  <p:slideViewPr>
    <p:cSldViewPr snapToGrid="0">
      <p:cViewPr varScale="1">
        <p:scale>
          <a:sx n="115" d="100"/>
          <a:sy n="115" d="100"/>
        </p:scale>
        <p:origin x="552" y="20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347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b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342" y="0"/>
            <a:ext cx="2946347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b="0"/>
            </a:lvl1pPr>
          </a:lstStyle>
          <a:p>
            <a:pPr>
              <a:defRPr/>
            </a:pPr>
            <a:fld id="{EDF70D00-B2E2-4A7A-955A-A5848BD71211}" type="datetimeFigureOut">
              <a:rPr lang="pt-BR"/>
              <a:pPr>
                <a:defRPr/>
              </a:pPr>
              <a:t>17/01/2024</a:t>
            </a:fld>
            <a:endParaRPr lang="pt-B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599"/>
            <a:ext cx="2946347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b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342" y="9431599"/>
            <a:ext cx="2946347" cy="49649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b="0"/>
            </a:lvl1pPr>
          </a:lstStyle>
          <a:p>
            <a:pPr>
              <a:defRPr/>
            </a:pPr>
            <a:fld id="{06B0802B-7E6F-4AF2-A4E4-84369AFDDB1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6813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/>
            </a:lvl1pPr>
          </a:lstStyle>
          <a:p>
            <a:pPr>
              <a:defRPr/>
            </a:pPr>
            <a:fld id="{EFEF4BEB-16B8-4BF5-8D14-CD17F8005737}" type="datetimeFigureOut">
              <a:rPr lang="pt-BR"/>
              <a:pPr>
                <a:defRPr/>
              </a:pPr>
              <a:t>17/01/2024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8287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/>
            </a:lvl1pPr>
          </a:lstStyle>
          <a:p>
            <a:pPr>
              <a:defRPr/>
            </a:pPr>
            <a:fld id="{8B68B506-3287-449E-BA09-A41ADCC8FB0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457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543" kern="1200">
        <a:solidFill>
          <a:schemeClr val="tx1"/>
        </a:solidFill>
        <a:latin typeface="+mn-lt"/>
        <a:ea typeface="+mn-ea"/>
        <a:cs typeface="+mn-cs"/>
      </a:defRPr>
    </a:lvl1pPr>
    <a:lvl2pPr marL="587879" algn="l" rtl="0" eaLnBrk="0" fontAlgn="base" hangingPunct="0">
      <a:spcBef>
        <a:spcPct val="30000"/>
      </a:spcBef>
      <a:spcAft>
        <a:spcPct val="0"/>
      </a:spcAft>
      <a:defRPr sz="1543" kern="1200">
        <a:solidFill>
          <a:schemeClr val="tx1"/>
        </a:solidFill>
        <a:latin typeface="+mn-lt"/>
        <a:ea typeface="+mn-ea"/>
        <a:cs typeface="+mn-cs"/>
      </a:defRPr>
    </a:lvl2pPr>
    <a:lvl3pPr marL="1175759" algn="l" rtl="0" eaLnBrk="0" fontAlgn="base" hangingPunct="0">
      <a:spcBef>
        <a:spcPct val="30000"/>
      </a:spcBef>
      <a:spcAft>
        <a:spcPct val="0"/>
      </a:spcAft>
      <a:defRPr sz="1543" kern="1200">
        <a:solidFill>
          <a:schemeClr val="tx1"/>
        </a:solidFill>
        <a:latin typeface="+mn-lt"/>
        <a:ea typeface="+mn-ea"/>
        <a:cs typeface="+mn-cs"/>
      </a:defRPr>
    </a:lvl3pPr>
    <a:lvl4pPr marL="1763640" algn="l" rtl="0" eaLnBrk="0" fontAlgn="base" hangingPunct="0">
      <a:spcBef>
        <a:spcPct val="30000"/>
      </a:spcBef>
      <a:spcAft>
        <a:spcPct val="0"/>
      </a:spcAft>
      <a:defRPr sz="1543" kern="1200">
        <a:solidFill>
          <a:schemeClr val="tx1"/>
        </a:solidFill>
        <a:latin typeface="+mn-lt"/>
        <a:ea typeface="+mn-ea"/>
        <a:cs typeface="+mn-cs"/>
      </a:defRPr>
    </a:lvl4pPr>
    <a:lvl5pPr marL="2351519" algn="l" rtl="0" eaLnBrk="0" fontAlgn="base" hangingPunct="0">
      <a:spcBef>
        <a:spcPct val="30000"/>
      </a:spcBef>
      <a:spcAft>
        <a:spcPct val="0"/>
      </a:spcAft>
      <a:defRPr sz="1543" kern="1200">
        <a:solidFill>
          <a:schemeClr val="tx1"/>
        </a:solidFill>
        <a:latin typeface="+mn-lt"/>
        <a:ea typeface="+mn-ea"/>
        <a:cs typeface="+mn-cs"/>
      </a:defRPr>
    </a:lvl5pPr>
    <a:lvl6pPr marL="2939399" algn="l" defTabSz="1175759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6pPr>
    <a:lvl7pPr marL="3527279" algn="l" defTabSz="1175759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7pPr>
    <a:lvl8pPr marL="4115159" algn="l" defTabSz="1175759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8pPr>
    <a:lvl9pPr marL="4703040" algn="l" defTabSz="1175759" rtl="0" eaLnBrk="1" latinLnBrk="0" hangingPunct="1">
      <a:defRPr sz="154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FF139-0D93-4C71-9007-0D4FDA5E082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7817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133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14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097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Cross </a:t>
            </a:r>
            <a:r>
              <a:rPr lang="pt-BR" b="1" i="0" u="none" strike="noStrike" dirty="0" err="1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compilation</a:t>
            </a:r>
            <a:r>
              <a:rPr lang="pt-BR" b="1" i="0" u="none" strike="noStrike" dirty="0">
                <a:solidFill>
                  <a:srgbClr val="424242"/>
                </a:solidFill>
                <a:effectLst/>
                <a:latin typeface="Segoe UI" panose="020B0502040204020203" pitchFamily="34" charset="0"/>
              </a:rPr>
              <a:t> C/C++/FORTRAN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043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SAIPEM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99917-F486-4BCD-A5BB-E18DCC353ABF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410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7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SAIPEM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99917-F486-4BCD-A5BB-E18DCC353ABF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2365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949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790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00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500"/>
              <a:t>Brazilian Institute of Robotics – </a:t>
            </a:r>
            <a:r>
              <a:rPr lang="en-US" sz="1500" b="1"/>
              <a:t>BIR</a:t>
            </a:r>
            <a:endParaRPr lang="pt-BR" sz="150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8B506-3287-449E-BA09-A41ADCC8FB0F}" type="slidenum">
              <a:rPr lang="pt-BR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145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205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SAIPEM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99917-F486-4BCD-A5BB-E18DCC353ABF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4340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218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SAIPEM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99917-F486-4BCD-A5BB-E18DCC353ABF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7467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111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625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503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44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924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SAIPEM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99917-F486-4BCD-A5BB-E18DCC353ABF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73652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90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40782" indent="-323378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93513" indent="-258703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810918" indent="-258703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328322" indent="-258703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845727" indent="-2587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363132" indent="-2587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880536" indent="-2587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397941" indent="-25870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6BAA82C-4A13-40EE-92E6-8B9B5076A202}" type="slidenum">
              <a:rPr lang="de-DE"/>
              <a:pPr eaLnBrk="1" hangingPunct="1"/>
              <a:t>7</a:t>
            </a:fld>
            <a:endParaRPr lang="de-DE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8313" cy="3835400"/>
          </a:xfrm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9695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SAIPEM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99917-F486-4BCD-A5BB-E18DCC353ABF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9311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3905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10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41034" indent="-32347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93901" indent="-258781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811461" indent="-258781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329021" indent="-258781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84658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36414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88170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39926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6BAA82C-4A13-40EE-92E6-8B9B5076A202}" type="slidenum">
              <a:rPr lang="de-DE"/>
              <a:pPr eaLnBrk="1" hangingPunct="1"/>
              <a:t>9</a:t>
            </a:fld>
            <a:endParaRPr lang="de-DE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571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41034" indent="-32347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93901" indent="-258781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811461" indent="-258781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329021" indent="-258781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84658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36414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88170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39926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6BAA82C-4A13-40EE-92E6-8B9B5076A202}" type="slidenum">
              <a:rPr lang="de-DE"/>
              <a:pPr eaLnBrk="1" hangingPunct="1"/>
              <a:t>14</a:t>
            </a:fld>
            <a:endParaRPr lang="de-DE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2665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841034" indent="-323475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293901" indent="-258781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811461" indent="-258781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329021" indent="-258781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84658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336414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88170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4399261" indent="-2587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A6BAA82C-4A13-40EE-92E6-8B9B5076A202}" type="slidenum">
              <a:rPr lang="de-DE"/>
              <a:pPr eaLnBrk="1" hangingPunct="1"/>
              <a:t>15</a:t>
            </a:fld>
            <a:endParaRPr lang="de-DE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3554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SAIPEM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99917-F486-4BCD-A5BB-E18DCC353AB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261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F39C4D-A446-4998-A188-7E3D907EF28F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4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SAIPEM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199917-F486-4BCD-A5BB-E18DCC353ABF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172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1" y="2130426"/>
            <a:ext cx="10363201" cy="1470026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1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7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5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3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1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39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277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3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65DEE3-59C6-4B11-9CE8-F11B1C22301F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A0FBA-2E7C-44DC-84A8-B7572B9DB34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11D89-0704-41B5-A8DB-49BD44071D56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805B3-FCB7-4B8E-97F2-5DCD35D3AFC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14321"/>
            <a:ext cx="2743200" cy="454977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1" y="214321"/>
            <a:ext cx="8026400" cy="454977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E57411-EC11-49C9-891D-A0EBA77EDF06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3E282-C447-4A0E-AA1A-FBB70B413BC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9" y="8110"/>
            <a:ext cx="12174461" cy="684988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110" y="6196378"/>
            <a:ext cx="576376" cy="575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0223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2764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ria e Data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Autoria e Data</a:t>
            </a:r>
          </a:p>
        </p:txBody>
      </p:sp>
      <p:sp>
        <p:nvSpPr>
          <p:cNvPr id="12" name="Título da Apresentação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2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Título da Apresentação</a:t>
            </a:r>
          </a:p>
        </p:txBody>
      </p:sp>
      <p:sp>
        <p:nvSpPr>
          <p:cNvPr id="13" name="Nível de Corpo Um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Subtítulo da Apresentação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83072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1093862"/>
            <a:ext cx="12192000" cy="5764138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0"/>
            <a:ext cx="12192000" cy="10938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  <a:p>
            <a:pPr algn="r"/>
            <a:endParaRPr lang="en-US"/>
          </a:p>
          <a:p>
            <a:pPr algn="r"/>
            <a:endParaRPr lang="en-US"/>
          </a:p>
          <a:p>
            <a:pPr algn="r"/>
            <a:r>
              <a:rPr lang="en-US" i="1" err="1">
                <a:solidFill>
                  <a:srgbClr val="FFFF00"/>
                </a:solidFill>
              </a:rPr>
              <a:t>Informação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err="1">
                <a:solidFill>
                  <a:srgbClr val="FFFF00"/>
                </a:solidFill>
              </a:rPr>
              <a:t>Interna</a:t>
            </a:r>
            <a:r>
              <a:rPr lang="en-US" i="1">
                <a:solidFill>
                  <a:srgbClr val="FFFF00"/>
                </a:solidFill>
              </a:rPr>
              <a:t>!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Excluir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ao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enviar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ao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cliente</a:t>
            </a:r>
            <a:r>
              <a:rPr lang="en-US" i="1" baseline="0">
                <a:solidFill>
                  <a:srgbClr val="FFFF00"/>
                </a:solidFill>
              </a:rPr>
              <a:t>/</a:t>
            </a:r>
            <a:r>
              <a:rPr lang="en-US" i="1" baseline="0" err="1">
                <a:solidFill>
                  <a:srgbClr val="FFFF00"/>
                </a:solidFill>
              </a:rPr>
              <a:t>parceiro</a:t>
            </a:r>
            <a:r>
              <a:rPr lang="en-US" i="1" baseline="0">
                <a:solidFill>
                  <a:srgbClr val="FFFF00"/>
                </a:solidFill>
              </a:rPr>
              <a:t>!</a:t>
            </a:r>
            <a:endParaRPr lang="pt-BR" i="1">
              <a:solidFill>
                <a:srgbClr val="FFFF00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503869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+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2150" y="250165"/>
            <a:ext cx="2462734" cy="650723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15326" y="363598"/>
            <a:ext cx="8952499" cy="422275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9400" y="6376361"/>
            <a:ext cx="1548294" cy="339870"/>
          </a:xfrm>
          <a:prstGeom prst="rect">
            <a:avLst/>
          </a:prstGeom>
        </p:spPr>
      </p:pic>
      <p:sp>
        <p:nvSpPr>
          <p:cNvPr id="7" name="CaixaDeTexto 6"/>
          <p:cNvSpPr txBox="1"/>
          <p:nvPr userDrawn="1"/>
        </p:nvSpPr>
        <p:spPr>
          <a:xfrm>
            <a:off x="400247" y="6655067"/>
            <a:ext cx="869149" cy="18466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pt-BR" sz="600" b="1" dirty="0">
                <a:solidFill>
                  <a:srgbClr val="B242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SENAI CIMATEC ©</a:t>
            </a:r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8" y="6438900"/>
            <a:ext cx="383540" cy="38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17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72266"/>
          </a:xfrm>
          <a:prstGeom prst="rect">
            <a:avLst/>
          </a:prstGeom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9732" y="1063646"/>
            <a:ext cx="11085578" cy="2387600"/>
          </a:xfrm>
        </p:spPr>
        <p:txBody>
          <a:bodyPr anchor="b">
            <a:normAutofit/>
          </a:bodyPr>
          <a:lstStyle>
            <a:lvl1pPr algn="l">
              <a:defRPr lang="pt-BR" sz="6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9732" y="3644525"/>
            <a:ext cx="11085578" cy="946092"/>
          </a:xfrm>
        </p:spPr>
        <p:txBody>
          <a:bodyPr>
            <a:normAutofit/>
          </a:bodyPr>
          <a:lstStyle>
            <a:lvl1pPr marL="0" indent="0" algn="l">
              <a:buNone/>
              <a:defRPr lang="pt-BR" sz="5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8" name="Paralelogramo 7"/>
          <p:cNvSpPr/>
          <p:nvPr userDrawn="1"/>
        </p:nvSpPr>
        <p:spPr>
          <a:xfrm>
            <a:off x="659732" y="4783896"/>
            <a:ext cx="964531" cy="10855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13"/>
          <p:cNvSpPr>
            <a:spLocks noGrp="1"/>
          </p:cNvSpPr>
          <p:nvPr>
            <p:ph sz="quarter" idx="10"/>
          </p:nvPr>
        </p:nvSpPr>
        <p:spPr>
          <a:xfrm>
            <a:off x="659732" y="5240338"/>
            <a:ext cx="7874000" cy="666750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t-BR"/>
              <a:t>Clique para editar o texto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194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72266"/>
          </a:xfrm>
          <a:prstGeom prst="rect">
            <a:avLst/>
          </a:prstGeom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9732" y="1063646"/>
            <a:ext cx="11085578" cy="2387600"/>
          </a:xfrm>
        </p:spPr>
        <p:txBody>
          <a:bodyPr anchor="b">
            <a:normAutofit/>
          </a:bodyPr>
          <a:lstStyle>
            <a:lvl1pPr algn="l">
              <a:defRPr lang="pt-BR" sz="6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9732" y="3644525"/>
            <a:ext cx="11085578" cy="946092"/>
          </a:xfrm>
        </p:spPr>
        <p:txBody>
          <a:bodyPr>
            <a:normAutofit/>
          </a:bodyPr>
          <a:lstStyle>
            <a:lvl1pPr marL="0" indent="0" algn="l">
              <a:buNone/>
              <a:defRPr lang="pt-BR" sz="5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8" name="Paralelogramo 7"/>
          <p:cNvSpPr/>
          <p:nvPr userDrawn="1"/>
        </p:nvSpPr>
        <p:spPr>
          <a:xfrm>
            <a:off x="659732" y="4783896"/>
            <a:ext cx="964531" cy="10855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13"/>
          <p:cNvSpPr>
            <a:spLocks noGrp="1"/>
          </p:cNvSpPr>
          <p:nvPr>
            <p:ph sz="quarter" idx="10"/>
          </p:nvPr>
        </p:nvSpPr>
        <p:spPr>
          <a:xfrm>
            <a:off x="659732" y="5240338"/>
            <a:ext cx="7874000" cy="666750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t-BR"/>
              <a:t>Clique para editar o texto mestre</a:t>
            </a:r>
            <a:endParaRPr lang="en-US"/>
          </a:p>
        </p:txBody>
      </p:sp>
      <p:sp>
        <p:nvSpPr>
          <p:cNvPr id="4" name="Retângulo 3"/>
          <p:cNvSpPr/>
          <p:nvPr userDrawn="1"/>
        </p:nvSpPr>
        <p:spPr>
          <a:xfrm>
            <a:off x="6657088" y="6488668"/>
            <a:ext cx="5534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err="1">
                <a:solidFill>
                  <a:srgbClr val="FFFF00"/>
                </a:solidFill>
              </a:rPr>
              <a:t>Informação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err="1">
                <a:solidFill>
                  <a:srgbClr val="FFFF00"/>
                </a:solidFill>
              </a:rPr>
              <a:t>Interna</a:t>
            </a:r>
            <a:r>
              <a:rPr lang="en-US" i="1">
                <a:solidFill>
                  <a:srgbClr val="FFFF00"/>
                </a:solidFill>
              </a:rPr>
              <a:t>!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Excluir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ao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enviar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ao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cliente</a:t>
            </a:r>
            <a:r>
              <a:rPr lang="en-US" i="1" baseline="0">
                <a:solidFill>
                  <a:srgbClr val="FFFF00"/>
                </a:solidFill>
              </a:rPr>
              <a:t>/</a:t>
            </a:r>
            <a:r>
              <a:rPr lang="en-US" i="1" baseline="0" err="1">
                <a:solidFill>
                  <a:srgbClr val="FFFF00"/>
                </a:solidFill>
              </a:rPr>
              <a:t>parceiro</a:t>
            </a:r>
            <a:r>
              <a:rPr lang="en-US" i="1" baseline="0">
                <a:solidFill>
                  <a:srgbClr val="FFFF00"/>
                </a:solidFill>
              </a:rPr>
              <a:t>!</a:t>
            </a:r>
            <a:endParaRPr lang="pt-BR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236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85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989F17-A758-4B55-B2A7-AE9161117678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C0EF81-433C-409A-B81A-A012D3E3245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1093862"/>
            <a:ext cx="12192000" cy="5764138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 userDrawn="1"/>
        </p:nvSpPr>
        <p:spPr>
          <a:xfrm>
            <a:off x="0" y="0"/>
            <a:ext cx="12192000" cy="10938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  <a:p>
            <a:pPr algn="r"/>
            <a:endParaRPr lang="en-US"/>
          </a:p>
          <a:p>
            <a:pPr algn="r"/>
            <a:endParaRPr lang="en-US"/>
          </a:p>
          <a:p>
            <a:pPr algn="r"/>
            <a:r>
              <a:rPr lang="en-US" i="1" err="1">
                <a:solidFill>
                  <a:srgbClr val="FFFF00"/>
                </a:solidFill>
              </a:rPr>
              <a:t>Informação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err="1">
                <a:solidFill>
                  <a:srgbClr val="FFFF00"/>
                </a:solidFill>
              </a:rPr>
              <a:t>Interna</a:t>
            </a:r>
            <a:r>
              <a:rPr lang="en-US" i="1">
                <a:solidFill>
                  <a:srgbClr val="FFFF00"/>
                </a:solidFill>
              </a:rPr>
              <a:t>!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Excluir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ao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enviar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ao</a:t>
            </a:r>
            <a:r>
              <a:rPr lang="en-US" i="1" baseline="0">
                <a:solidFill>
                  <a:srgbClr val="FFFF00"/>
                </a:solidFill>
              </a:rPr>
              <a:t> </a:t>
            </a:r>
            <a:r>
              <a:rPr lang="en-US" i="1" baseline="0" err="1">
                <a:solidFill>
                  <a:srgbClr val="FFFF00"/>
                </a:solidFill>
              </a:rPr>
              <a:t>cliente</a:t>
            </a:r>
            <a:r>
              <a:rPr lang="en-US" i="1" baseline="0">
                <a:solidFill>
                  <a:srgbClr val="FFFF00"/>
                </a:solidFill>
              </a:rPr>
              <a:t>/</a:t>
            </a:r>
            <a:r>
              <a:rPr lang="en-US" i="1" baseline="0" err="1">
                <a:solidFill>
                  <a:srgbClr val="FFFF00"/>
                </a:solidFill>
              </a:rPr>
              <a:t>parceiro</a:t>
            </a:r>
            <a:r>
              <a:rPr lang="en-US" i="1" baseline="0">
                <a:solidFill>
                  <a:srgbClr val="FFFF00"/>
                </a:solidFill>
              </a:rPr>
              <a:t>!</a:t>
            </a:r>
            <a:endParaRPr lang="pt-BR" i="1">
              <a:solidFill>
                <a:srgbClr val="FFFF00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97016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011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19308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8679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8147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767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264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274804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5811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280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5" y="4406901"/>
            <a:ext cx="10363201" cy="1362074"/>
          </a:xfrm>
        </p:spPr>
        <p:txBody>
          <a:bodyPr anchor="t"/>
          <a:lstStyle>
            <a:lvl1pPr algn="l">
              <a:defRPr sz="5144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5" y="2906721"/>
            <a:ext cx="10363201" cy="1500187"/>
          </a:xfrm>
        </p:spPr>
        <p:txBody>
          <a:bodyPr anchor="b"/>
          <a:lstStyle>
            <a:lvl1pPr marL="0" indent="0">
              <a:buNone/>
              <a:defRPr sz="2572">
                <a:solidFill>
                  <a:schemeClr val="tx1">
                    <a:tint val="75000"/>
                  </a:schemeClr>
                </a:solidFill>
              </a:defRPr>
            </a:lvl1pPr>
            <a:lvl2pPr marL="587959" indent="0">
              <a:buNone/>
              <a:defRPr sz="2315">
                <a:solidFill>
                  <a:schemeClr val="tx1">
                    <a:tint val="75000"/>
                  </a:schemeClr>
                </a:solidFill>
              </a:defRPr>
            </a:lvl2pPr>
            <a:lvl3pPr marL="1175918" indent="0">
              <a:buNone/>
              <a:defRPr sz="2058">
                <a:solidFill>
                  <a:schemeClr val="tx1">
                    <a:tint val="75000"/>
                  </a:schemeClr>
                </a:solidFill>
              </a:defRPr>
            </a:lvl3pPr>
            <a:lvl4pPr marL="17638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183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3979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2775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571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367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9FB0E-C2A1-48F3-AD38-08795BC8FFB6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95E23-2982-4AE8-A7EB-01093573ECF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911424" y="620691"/>
            <a:ext cx="10273141" cy="2376263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1424" y="3501010"/>
            <a:ext cx="7008779" cy="187220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pic>
        <p:nvPicPr>
          <p:cNvPr id="16" name="Picture 4" descr="https://www.doity.com.br/media/doity/eventos/evento-6287-logo_organizad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0680" y="332445"/>
            <a:ext cx="1545961" cy="47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51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2102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4"/>
            <a:ext cx="10736446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ct val="0"/>
              </a:spcBef>
              <a:buNone/>
              <a:defRPr sz="3198" b="1" baseline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25" indent="0" algn="ctr">
              <a:buNone/>
              <a:defRPr sz="2596"/>
            </a:lvl2pPr>
            <a:lvl3pPr marL="1186848" indent="0" algn="ctr">
              <a:buNone/>
              <a:defRPr sz="2336"/>
            </a:lvl3pPr>
            <a:lvl4pPr marL="1780274" indent="0" algn="ctr">
              <a:buNone/>
              <a:defRPr sz="2077"/>
            </a:lvl4pPr>
            <a:lvl5pPr marL="2373698" indent="0" algn="ctr">
              <a:buNone/>
              <a:defRPr sz="2077"/>
            </a:lvl5pPr>
            <a:lvl6pPr marL="2967122" indent="0" algn="ctr">
              <a:buNone/>
              <a:defRPr sz="2077"/>
            </a:lvl6pPr>
            <a:lvl7pPr marL="3560546" indent="0" algn="ctr">
              <a:buNone/>
              <a:defRPr sz="2077"/>
            </a:lvl7pPr>
            <a:lvl8pPr marL="4153972" indent="0" algn="ctr">
              <a:buNone/>
              <a:defRPr sz="2077"/>
            </a:lvl8pPr>
            <a:lvl9pPr marL="4747395" indent="0" algn="ctr">
              <a:buNone/>
              <a:defRPr sz="2077"/>
            </a:lvl9pPr>
          </a:lstStyle>
          <a:p>
            <a:r>
              <a:rPr lang="zh-CN" altLang="en-US"/>
              <a:t>单击此处添加标题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622" y="1501989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2363" indent="0">
              <a:lnSpc>
                <a:spcPct val="100000"/>
              </a:lnSpc>
              <a:spcBef>
                <a:spcPct val="0"/>
              </a:spcBef>
              <a:buFontTx/>
              <a:buNone/>
              <a:tabLst>
                <a:tab pos="1207454" algn="ctr"/>
              </a:tabLst>
              <a:defRPr sz="1798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430" indent="-171023">
              <a:buFont typeface="Arial" panose="020B0604020202020204" pitchFamily="34" charset="0"/>
              <a:buChar char="•"/>
              <a:tabLst>
                <a:tab pos="1207454" algn="ctr"/>
              </a:tabLst>
              <a:defRPr sz="1297" baseline="0"/>
            </a:lvl2pPr>
            <a:lvl3pPr marL="525430" indent="-171023">
              <a:buFont typeface="Arial" panose="020B0604020202020204" pitchFamily="34" charset="0"/>
              <a:buChar char="•"/>
              <a:tabLst>
                <a:tab pos="1207454" algn="ctr"/>
              </a:tabLst>
              <a:defRPr sz="1297" baseline="0"/>
            </a:lvl3pPr>
            <a:lvl4pPr marL="525430" indent="-171023">
              <a:buFont typeface="Arial" panose="020B0604020202020204" pitchFamily="34" charset="0"/>
              <a:buChar char="•"/>
              <a:tabLst>
                <a:tab pos="1207454" algn="ctr"/>
              </a:tabLst>
              <a:defRPr sz="1297" baseline="0"/>
            </a:lvl4pPr>
            <a:lvl5pPr marL="525430" indent="-171023">
              <a:buFont typeface="Arial" panose="020B0604020202020204" pitchFamily="34" charset="0"/>
              <a:buChar char="•"/>
              <a:tabLst>
                <a:tab pos="1207454" algn="ctr"/>
              </a:tabLst>
              <a:defRPr sz="1297" baseline="0"/>
            </a:lvl5pPr>
          </a:lstStyle>
          <a:p>
            <a:pPr lvl="0"/>
            <a:r>
              <a:rPr lang="zh-CN" altLang="en-US"/>
              <a:t>单击此处添加文本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749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15" y="6212333"/>
            <a:ext cx="2125790" cy="494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rgbClr val="333333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5529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9" y="8110"/>
            <a:ext cx="12174461" cy="684988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110" y="6196378"/>
            <a:ext cx="576376" cy="575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47034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95534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333" y="6197819"/>
            <a:ext cx="2125790" cy="494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rgbClr val="333333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61098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0" y="6197820"/>
            <a:ext cx="2125790" cy="494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rgbClr val="333333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282372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5" y="145361"/>
            <a:ext cx="2125790" cy="494530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rgbClr val="333333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64695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3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244603"/>
            <a:ext cx="5384800" cy="3519488"/>
          </a:xfrm>
        </p:spPr>
        <p:txBody>
          <a:bodyPr/>
          <a:lstStyle>
            <a:lvl1pPr>
              <a:defRPr sz="3601"/>
            </a:lvl1pPr>
            <a:lvl2pPr>
              <a:defRPr sz="3086"/>
            </a:lvl2pPr>
            <a:lvl3pPr>
              <a:defRPr sz="2572"/>
            </a:lvl3pPr>
            <a:lvl4pPr>
              <a:defRPr sz="2315"/>
            </a:lvl4pPr>
            <a:lvl5pPr>
              <a:defRPr sz="2315"/>
            </a:lvl5pPr>
            <a:lvl6pPr>
              <a:defRPr sz="2315"/>
            </a:lvl6pPr>
            <a:lvl7pPr>
              <a:defRPr sz="2315"/>
            </a:lvl7pPr>
            <a:lvl8pPr>
              <a:defRPr sz="2315"/>
            </a:lvl8pPr>
            <a:lvl9pPr>
              <a:defRPr sz="2315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1" y="1244603"/>
            <a:ext cx="5384800" cy="3519488"/>
          </a:xfrm>
        </p:spPr>
        <p:txBody>
          <a:bodyPr/>
          <a:lstStyle>
            <a:lvl1pPr>
              <a:defRPr sz="3601"/>
            </a:lvl1pPr>
            <a:lvl2pPr>
              <a:defRPr sz="3086"/>
            </a:lvl2pPr>
            <a:lvl3pPr>
              <a:defRPr sz="2572"/>
            </a:lvl3pPr>
            <a:lvl4pPr>
              <a:defRPr sz="2315"/>
            </a:lvl4pPr>
            <a:lvl5pPr>
              <a:defRPr sz="2315"/>
            </a:lvl5pPr>
            <a:lvl6pPr>
              <a:defRPr sz="2315"/>
            </a:lvl6pPr>
            <a:lvl7pPr>
              <a:defRPr sz="2315"/>
            </a:lvl7pPr>
            <a:lvl8pPr>
              <a:defRPr sz="2315"/>
            </a:lvl8pPr>
            <a:lvl9pPr>
              <a:defRPr sz="2315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DC1A9-3650-45F4-835B-17F483EDF791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955684-638E-4569-9BB7-64F29156E63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0120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DC9B6-376C-DA4E-8333-34309217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E87BDE-C9C5-1C48-B21B-F6F8C8860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A29ABC-800C-C549-899E-59AFCA835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1A424-6582-2648-9F4C-52627AF915F3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92D711-980D-2041-B59D-6F64BC26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4FFCA4-0D4C-6549-9DF5-02E01ACA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073BB5-F74A-F74B-935C-92F493EC94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7676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-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12271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so_inte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0" y="6196379"/>
            <a:ext cx="576377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3302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e66b8fd60_1_286"/>
          <p:cNvSpPr txBox="1">
            <a:spLocks noGrp="1"/>
          </p:cNvSpPr>
          <p:nvPr>
            <p:ph type="body" idx="1"/>
          </p:nvPr>
        </p:nvSpPr>
        <p:spPr>
          <a:xfrm>
            <a:off x="600670" y="5929931"/>
            <a:ext cx="109857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2850" tIns="22850" rIns="22850" bIns="2285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1"/>
            </a:lvl1pPr>
            <a:lvl2pPr marL="914400" lvl="1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2pPr>
            <a:lvl3pPr marL="1371600" lvl="2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3pPr>
            <a:lvl4pPr marL="1828800" lvl="3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4pPr>
            <a:lvl5pPr marL="2286000" lvl="4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5pPr>
            <a:lvl6pPr marL="2743200" lvl="5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6pPr>
            <a:lvl7pPr marL="3200400" lvl="6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7pPr>
            <a:lvl8pPr marL="3657600" lvl="7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8pPr>
            <a:lvl9pPr marL="4114800" lvl="8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gde66b8fd60_1_286"/>
          <p:cNvSpPr txBox="1">
            <a:spLocks noGrp="1"/>
          </p:cNvSpPr>
          <p:nvPr>
            <p:ph type="title"/>
          </p:nvPr>
        </p:nvSpPr>
        <p:spPr>
          <a:xfrm>
            <a:off x="603248" y="1287496"/>
            <a:ext cx="10985700" cy="23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Helvetica Neue"/>
              <a:buNone/>
              <a:defRPr sz="5800"/>
            </a:lvl1pPr>
            <a:lvl2pPr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2pPr>
            <a:lvl3pPr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3pPr>
            <a:lvl4pPr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4pPr>
            <a:lvl5pPr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5pPr>
            <a:lvl6pPr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6pPr>
            <a:lvl7pPr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7pPr>
            <a:lvl8pPr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8pPr>
            <a:lvl9pPr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de66b8fd60_1_286"/>
          <p:cNvSpPr txBox="1">
            <a:spLocks noGrp="1"/>
          </p:cNvSpPr>
          <p:nvPr>
            <p:ph type="body" idx="2"/>
          </p:nvPr>
        </p:nvSpPr>
        <p:spPr>
          <a:xfrm>
            <a:off x="600671" y="3611595"/>
            <a:ext cx="109857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t" anchorCtr="0">
            <a:norm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1"/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1"/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1"/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1"/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sz="2800" b="1"/>
            </a:lvl5pPr>
            <a:lvl6pPr marL="2743200" lvl="5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6pPr>
            <a:lvl7pPr marL="3200400" lvl="6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7pPr>
            <a:lvl8pPr marL="3657600" lvl="7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8pPr>
            <a:lvl9pPr marL="4114800" lvl="8" indent="-298450" algn="l" rtl="0">
              <a:lnSpc>
                <a:spcPct val="90000"/>
              </a:lnSpc>
              <a:spcBef>
                <a:spcPts val="2300"/>
              </a:spcBef>
              <a:spcAft>
                <a:spcPts val="0"/>
              </a:spcAft>
              <a:buClr>
                <a:srgbClr val="000000"/>
              </a:buClr>
              <a:buSzPts val="11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gde66b8fd60_1_286"/>
          <p:cNvSpPr txBox="1">
            <a:spLocks noGrp="1"/>
          </p:cNvSpPr>
          <p:nvPr>
            <p:ph type="sldNum" idx="12"/>
          </p:nvPr>
        </p:nvSpPr>
        <p:spPr>
          <a:xfrm>
            <a:off x="6000750" y="6540500"/>
            <a:ext cx="184200" cy="1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b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"/>
              <a:buNone/>
              <a:defRPr sz="900"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1953447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33089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9" y="8110"/>
            <a:ext cx="12174461" cy="684988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110" y="6196378"/>
            <a:ext cx="576376" cy="575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1/17/24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203851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6872267"/>
          </a:xfrm>
          <a:prstGeom prst="rect">
            <a:avLst/>
          </a:prstGeom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9732" y="1063647"/>
            <a:ext cx="11085579" cy="2387600"/>
          </a:xfrm>
        </p:spPr>
        <p:txBody>
          <a:bodyPr anchor="b">
            <a:normAutofit/>
          </a:bodyPr>
          <a:lstStyle>
            <a:lvl1pPr algn="l">
              <a:defRPr lang="pt-BR" sz="6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9732" y="3644526"/>
            <a:ext cx="11085579" cy="946092"/>
          </a:xfrm>
        </p:spPr>
        <p:txBody>
          <a:bodyPr>
            <a:normAutofit/>
          </a:bodyPr>
          <a:lstStyle>
            <a:lvl1pPr marL="0" indent="0" algn="l">
              <a:buNone/>
              <a:defRPr lang="pt-BR" sz="5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8" name="Paralelogramo 7"/>
          <p:cNvSpPr/>
          <p:nvPr userDrawn="1"/>
        </p:nvSpPr>
        <p:spPr>
          <a:xfrm>
            <a:off x="659733" y="4783897"/>
            <a:ext cx="964531" cy="10855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4" name="Espaço Reservado para Conteúdo 13"/>
          <p:cNvSpPr>
            <a:spLocks noGrp="1"/>
          </p:cNvSpPr>
          <p:nvPr>
            <p:ph sz="quarter" idx="10"/>
          </p:nvPr>
        </p:nvSpPr>
        <p:spPr>
          <a:xfrm>
            <a:off x="659732" y="5240338"/>
            <a:ext cx="7874000" cy="666751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t-BR"/>
              <a:t>Clique para editar o texto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194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 cstate="email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2191999" cy="6872267"/>
          </a:xfrm>
          <a:prstGeom prst="rect">
            <a:avLst/>
          </a:prstGeom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59732" y="1063647"/>
            <a:ext cx="11085579" cy="2387600"/>
          </a:xfrm>
        </p:spPr>
        <p:txBody>
          <a:bodyPr anchor="b">
            <a:normAutofit/>
          </a:bodyPr>
          <a:lstStyle>
            <a:lvl1pPr algn="l">
              <a:defRPr lang="pt-BR" sz="66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59732" y="3644526"/>
            <a:ext cx="11085579" cy="946092"/>
          </a:xfrm>
        </p:spPr>
        <p:txBody>
          <a:bodyPr>
            <a:normAutofit/>
          </a:bodyPr>
          <a:lstStyle>
            <a:lvl1pPr marL="0" indent="0" algn="l">
              <a:buNone/>
              <a:defRPr lang="pt-BR" sz="54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8" name="Paralelogramo 7"/>
          <p:cNvSpPr/>
          <p:nvPr userDrawn="1"/>
        </p:nvSpPr>
        <p:spPr>
          <a:xfrm>
            <a:off x="659733" y="4783897"/>
            <a:ext cx="964531" cy="108553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4" name="Espaço Reservado para Conteúdo 13"/>
          <p:cNvSpPr>
            <a:spLocks noGrp="1"/>
          </p:cNvSpPr>
          <p:nvPr>
            <p:ph sz="quarter" idx="10"/>
          </p:nvPr>
        </p:nvSpPr>
        <p:spPr>
          <a:xfrm>
            <a:off x="659732" y="5240338"/>
            <a:ext cx="7874000" cy="666751"/>
          </a:xfrm>
        </p:spPr>
        <p:txBody>
          <a:bodyPr>
            <a:noAutofit/>
          </a:bodyPr>
          <a:lstStyle>
            <a:lvl1pPr marL="0" indent="0">
              <a:buNone/>
              <a:defRPr lang="en-US" sz="32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pt-BR"/>
              <a:t>Clique para editar o texto mestre</a:t>
            </a:r>
            <a:endParaRPr lang="en-US"/>
          </a:p>
        </p:txBody>
      </p:sp>
      <p:sp>
        <p:nvSpPr>
          <p:cNvPr id="4" name="Retângulo 3"/>
          <p:cNvSpPr/>
          <p:nvPr userDrawn="1"/>
        </p:nvSpPr>
        <p:spPr>
          <a:xfrm>
            <a:off x="7522132" y="6488669"/>
            <a:ext cx="46698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400" i="1" err="1">
                <a:solidFill>
                  <a:srgbClr val="FFFF00"/>
                </a:solidFill>
              </a:rPr>
              <a:t>Informação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err="1">
                <a:solidFill>
                  <a:srgbClr val="FFFF00"/>
                </a:solidFill>
              </a:rPr>
              <a:t>Interna</a:t>
            </a:r>
            <a:r>
              <a:rPr lang="en-US" sz="1400" i="1">
                <a:solidFill>
                  <a:srgbClr val="FFFF00"/>
                </a:solidFill>
              </a:rPr>
              <a:t>!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baseline="0" err="1">
                <a:solidFill>
                  <a:srgbClr val="FFFF00"/>
                </a:solidFill>
              </a:rPr>
              <a:t>Excluir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baseline="0" err="1">
                <a:solidFill>
                  <a:srgbClr val="FFFF00"/>
                </a:solidFill>
              </a:rPr>
              <a:t>ao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baseline="0" err="1">
                <a:solidFill>
                  <a:srgbClr val="FFFF00"/>
                </a:solidFill>
              </a:rPr>
              <a:t>enviar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baseline="0" err="1">
                <a:solidFill>
                  <a:srgbClr val="FFFF00"/>
                </a:solidFill>
              </a:rPr>
              <a:t>ao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baseline="0" err="1">
                <a:solidFill>
                  <a:srgbClr val="FFFF00"/>
                </a:solidFill>
              </a:rPr>
              <a:t>cliente</a:t>
            </a:r>
            <a:r>
              <a:rPr lang="en-US" sz="1400" i="1" baseline="0">
                <a:solidFill>
                  <a:srgbClr val="FFFF00"/>
                </a:solidFill>
              </a:rPr>
              <a:t>/</a:t>
            </a:r>
            <a:r>
              <a:rPr lang="en-US" sz="1400" i="1" baseline="0" err="1">
                <a:solidFill>
                  <a:srgbClr val="FFFF00"/>
                </a:solidFill>
              </a:rPr>
              <a:t>parceiro</a:t>
            </a:r>
            <a:r>
              <a:rPr lang="en-US" sz="1400" i="1" baseline="0">
                <a:solidFill>
                  <a:srgbClr val="FFFF00"/>
                </a:solidFill>
              </a:rPr>
              <a:t>!</a:t>
            </a:r>
            <a:endParaRPr lang="pt-BR" sz="1400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4236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35685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3" y="2174875"/>
            <a:ext cx="5386917" cy="3951288"/>
          </a:xfrm>
        </p:spPr>
        <p:txBody>
          <a:bodyPr/>
          <a:lstStyle>
            <a:lvl1pPr>
              <a:defRPr sz="3086"/>
            </a:lvl1pPr>
            <a:lvl2pPr>
              <a:defRPr sz="2572"/>
            </a:lvl2pPr>
            <a:lvl3pPr>
              <a:defRPr sz="2315"/>
            </a:lvl3pPr>
            <a:lvl4pPr>
              <a:defRPr sz="2058"/>
            </a:lvl4pPr>
            <a:lvl5pPr>
              <a:defRPr sz="2058"/>
            </a:lvl5pPr>
            <a:lvl6pPr>
              <a:defRPr sz="2058"/>
            </a:lvl6pPr>
            <a:lvl7pPr>
              <a:defRPr sz="2058"/>
            </a:lvl7pPr>
            <a:lvl8pPr>
              <a:defRPr sz="2058"/>
            </a:lvl8pPr>
            <a:lvl9pPr>
              <a:defRPr sz="2058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76" y="2174875"/>
            <a:ext cx="5389034" cy="3951288"/>
          </a:xfrm>
        </p:spPr>
        <p:txBody>
          <a:bodyPr/>
          <a:lstStyle>
            <a:lvl1pPr>
              <a:defRPr sz="3086"/>
            </a:lvl1pPr>
            <a:lvl2pPr>
              <a:defRPr sz="2572"/>
            </a:lvl2pPr>
            <a:lvl3pPr>
              <a:defRPr sz="2315"/>
            </a:lvl3pPr>
            <a:lvl4pPr>
              <a:defRPr sz="2058"/>
            </a:lvl4pPr>
            <a:lvl5pPr>
              <a:defRPr sz="2058"/>
            </a:lvl5pPr>
            <a:lvl6pPr>
              <a:defRPr sz="2058"/>
            </a:lvl6pPr>
            <a:lvl7pPr>
              <a:defRPr sz="2058"/>
            </a:lvl7pPr>
            <a:lvl8pPr>
              <a:defRPr sz="2058"/>
            </a:lvl8pPr>
            <a:lvl9pPr>
              <a:defRPr sz="2058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57B70-B368-4342-A70A-7C73FB14881B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EF7A8-4CD6-4199-8D56-F665FA1DB16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 userDrawn="1"/>
        </p:nvSpPr>
        <p:spPr>
          <a:xfrm>
            <a:off x="0" y="1093861"/>
            <a:ext cx="12192000" cy="5764139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7" name="Retângulo 6"/>
          <p:cNvSpPr/>
          <p:nvPr userDrawn="1"/>
        </p:nvSpPr>
        <p:spPr>
          <a:xfrm>
            <a:off x="0" y="1"/>
            <a:ext cx="12192000" cy="10938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/>
          </a:p>
          <a:p>
            <a:pPr algn="r"/>
            <a:endParaRPr lang="en-US" sz="1400"/>
          </a:p>
          <a:p>
            <a:pPr algn="r"/>
            <a:endParaRPr lang="en-US" sz="1400"/>
          </a:p>
          <a:p>
            <a:pPr algn="r"/>
            <a:r>
              <a:rPr lang="en-US" sz="1400" i="1" err="1">
                <a:solidFill>
                  <a:srgbClr val="FFFF00"/>
                </a:solidFill>
              </a:rPr>
              <a:t>Informação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err="1">
                <a:solidFill>
                  <a:srgbClr val="FFFF00"/>
                </a:solidFill>
              </a:rPr>
              <a:t>Interna</a:t>
            </a:r>
            <a:r>
              <a:rPr lang="en-US" sz="1400" i="1">
                <a:solidFill>
                  <a:srgbClr val="FFFF00"/>
                </a:solidFill>
              </a:rPr>
              <a:t>!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baseline="0" err="1">
                <a:solidFill>
                  <a:srgbClr val="FFFF00"/>
                </a:solidFill>
              </a:rPr>
              <a:t>Excluir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baseline="0" err="1">
                <a:solidFill>
                  <a:srgbClr val="FFFF00"/>
                </a:solidFill>
              </a:rPr>
              <a:t>ao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baseline="0" err="1">
                <a:solidFill>
                  <a:srgbClr val="FFFF00"/>
                </a:solidFill>
              </a:rPr>
              <a:t>enviar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baseline="0" err="1">
                <a:solidFill>
                  <a:srgbClr val="FFFF00"/>
                </a:solidFill>
              </a:rPr>
              <a:t>ao</a:t>
            </a:r>
            <a:r>
              <a:rPr lang="en-US" sz="1400" i="1" baseline="0">
                <a:solidFill>
                  <a:srgbClr val="FFFF00"/>
                </a:solidFill>
              </a:rPr>
              <a:t> </a:t>
            </a:r>
            <a:r>
              <a:rPr lang="en-US" sz="1400" i="1" baseline="0" err="1">
                <a:solidFill>
                  <a:srgbClr val="FFFF00"/>
                </a:solidFill>
              </a:rPr>
              <a:t>cliente</a:t>
            </a:r>
            <a:r>
              <a:rPr lang="en-US" sz="1400" i="1" baseline="0">
                <a:solidFill>
                  <a:srgbClr val="FFFF00"/>
                </a:solidFill>
              </a:rPr>
              <a:t>/</a:t>
            </a:r>
            <a:r>
              <a:rPr lang="en-US" sz="1400" i="1" baseline="0" err="1">
                <a:solidFill>
                  <a:srgbClr val="FFFF00"/>
                </a:solidFill>
              </a:rPr>
              <a:t>parceiro</a:t>
            </a:r>
            <a:r>
              <a:rPr lang="en-US" sz="1400" i="1" baseline="0">
                <a:solidFill>
                  <a:srgbClr val="FFFF00"/>
                </a:solidFill>
              </a:rPr>
              <a:t>!</a:t>
            </a:r>
            <a:endParaRPr lang="pt-BR" sz="1400" i="1">
              <a:solidFill>
                <a:srgbClr val="FFFF00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9701641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10116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19308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86799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81472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767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32645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27480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5811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D1DFE7B-2CBB-49B0-B72D-5A2CAE17F429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55D9B60-ECBA-4EC2-BAE6-CF81F7EA5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28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3EB229-DBFE-4B8B-84F4-D14FE26C7B01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A109B-B2A4-4616-BAFF-5F68FEA324E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911424" y="620693"/>
            <a:ext cx="10273141" cy="2376263"/>
          </a:xfrm>
        </p:spPr>
        <p:txBody>
          <a:bodyPr/>
          <a:lstStyle>
            <a:lvl1pPr algn="r">
              <a:defRPr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11425" y="3501012"/>
            <a:ext cx="7008779" cy="1872209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pic>
        <p:nvPicPr>
          <p:cNvPr id="16" name="Picture 4" descr="https://www.doity.com.br/media/doity/eventos/evento-6287-logo_organizador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0681" y="332445"/>
            <a:ext cx="1545961" cy="47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7516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33602102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uso_inte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12" y="6196379"/>
            <a:ext cx="576377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14306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2D31E-69CA-49A9-AD70-BE7EBD499517}" type="datetimeFigureOut">
              <a:rPr lang="pt-BR" smtClean="0"/>
              <a:t>17/01/2024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E9F80-8940-4DC0-B50A-21C5B7A8654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56916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8890" y="456135"/>
            <a:ext cx="10736447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28"/>
              </a:lnSpc>
              <a:spcBef>
                <a:spcPct val="0"/>
              </a:spcBef>
              <a:buNone/>
              <a:defRPr sz="3199" b="1" baseline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410" indent="0" algn="ctr">
              <a:buNone/>
              <a:defRPr sz="2596"/>
            </a:lvl2pPr>
            <a:lvl3pPr marL="1186818" indent="0" algn="ctr">
              <a:buNone/>
              <a:defRPr sz="2336"/>
            </a:lvl3pPr>
            <a:lvl4pPr marL="1780230" indent="0" algn="ctr">
              <a:buNone/>
              <a:defRPr sz="2077"/>
            </a:lvl4pPr>
            <a:lvl5pPr marL="2373639" indent="0" algn="ctr">
              <a:buNone/>
              <a:defRPr sz="2077"/>
            </a:lvl5pPr>
            <a:lvl6pPr marL="2967048" indent="0" algn="ctr">
              <a:buNone/>
              <a:defRPr sz="2077"/>
            </a:lvl6pPr>
            <a:lvl7pPr marL="3560458" indent="0" algn="ctr">
              <a:buNone/>
              <a:defRPr sz="2077"/>
            </a:lvl7pPr>
            <a:lvl8pPr marL="4153868" indent="0" algn="ctr">
              <a:buNone/>
              <a:defRPr sz="2077"/>
            </a:lvl8pPr>
            <a:lvl9pPr marL="4747276" indent="0" algn="ctr">
              <a:buNone/>
              <a:defRPr sz="2077"/>
            </a:lvl9pPr>
          </a:lstStyle>
          <a:p>
            <a:r>
              <a:rPr lang="zh-CN" altLang="en-US"/>
              <a:t>单击此处添加标题</a:t>
            </a:r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623" y="1501989"/>
            <a:ext cx="10729365" cy="4690459"/>
          </a:xfrm>
          <a:prstGeom prst="rect">
            <a:avLst/>
          </a:prstGeom>
        </p:spPr>
        <p:txBody>
          <a:bodyPr lIns="0" tIns="0" rIns="0" bIns="0"/>
          <a:lstStyle>
            <a:lvl1pPr marL="12362" indent="0">
              <a:lnSpc>
                <a:spcPct val="100000"/>
              </a:lnSpc>
              <a:spcBef>
                <a:spcPct val="0"/>
              </a:spcBef>
              <a:buFontTx/>
              <a:buNone/>
              <a:tabLst>
                <a:tab pos="1207424" algn="ctr"/>
              </a:tabLst>
              <a:defRPr sz="1799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418" indent="-171018">
              <a:buFont typeface="Arial" panose="020B0604020202020204" pitchFamily="34" charset="0"/>
              <a:buChar char="•"/>
              <a:tabLst>
                <a:tab pos="1207424" algn="ctr"/>
              </a:tabLst>
              <a:defRPr sz="1297" baseline="0"/>
            </a:lvl2pPr>
            <a:lvl3pPr marL="525418" indent="-171018">
              <a:buFont typeface="Arial" panose="020B0604020202020204" pitchFamily="34" charset="0"/>
              <a:buChar char="•"/>
              <a:tabLst>
                <a:tab pos="1207424" algn="ctr"/>
              </a:tabLst>
              <a:defRPr sz="1297" baseline="0"/>
            </a:lvl3pPr>
            <a:lvl4pPr marL="525418" indent="-171018">
              <a:buFont typeface="Arial" panose="020B0604020202020204" pitchFamily="34" charset="0"/>
              <a:buChar char="•"/>
              <a:tabLst>
                <a:tab pos="1207424" algn="ctr"/>
              </a:tabLst>
              <a:defRPr sz="1297" baseline="0"/>
            </a:lvl4pPr>
            <a:lvl5pPr marL="525418" indent="-171018">
              <a:buFont typeface="Arial" panose="020B0604020202020204" pitchFamily="34" charset="0"/>
              <a:buChar char="•"/>
              <a:tabLst>
                <a:tab pos="1207424" algn="ctr"/>
              </a:tabLst>
              <a:defRPr sz="1297" baseline="0"/>
            </a:lvl5pPr>
          </a:lstStyle>
          <a:p>
            <a:pPr lvl="0"/>
            <a:r>
              <a:rPr lang="zh-CN" altLang="en-US"/>
              <a:t>单击此处添加文本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8749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843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615" y="6212333"/>
            <a:ext cx="2125791" cy="494531"/>
          </a:xfrm>
          <a:prstGeom prst="rect">
            <a:avLst/>
          </a:prstGeom>
          <a:ln>
            <a:noFill/>
          </a:ln>
          <a:effectLst>
            <a:outerShdw blurRad="292100" dist="63500" dir="2700000" algn="tl" rotWithShape="0">
              <a:srgbClr val="333333">
                <a:alpha val="4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2552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191E44-BA6E-47A2-9AA4-F84F72B65762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9A38B2-6361-41A7-B9E7-91BFBE40E7E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10" y="273050"/>
            <a:ext cx="4011084" cy="1162050"/>
          </a:xfrm>
        </p:spPr>
        <p:txBody>
          <a:bodyPr anchor="b"/>
          <a:lstStyle>
            <a:lvl1pPr algn="l">
              <a:defRPr sz="2572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6" y="273057"/>
            <a:ext cx="6815667" cy="5853113"/>
          </a:xfrm>
        </p:spPr>
        <p:txBody>
          <a:bodyPr/>
          <a:lstStyle>
            <a:lvl1pPr>
              <a:defRPr sz="4115"/>
            </a:lvl1pPr>
            <a:lvl2pPr>
              <a:defRPr sz="3601"/>
            </a:lvl2pPr>
            <a:lvl3pPr>
              <a:defRPr sz="3086"/>
            </a:lvl3pPr>
            <a:lvl4pPr>
              <a:defRPr sz="2572"/>
            </a:lvl4pPr>
            <a:lvl5pPr>
              <a:defRPr sz="2572"/>
            </a:lvl5pPr>
            <a:lvl6pPr>
              <a:defRPr sz="2572"/>
            </a:lvl6pPr>
            <a:lvl7pPr>
              <a:defRPr sz="2572"/>
            </a:lvl7pPr>
            <a:lvl8pPr>
              <a:defRPr sz="2572"/>
            </a:lvl8pPr>
            <a:lvl9pPr>
              <a:defRPr sz="2572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10" y="1435107"/>
            <a:ext cx="4011084" cy="4691063"/>
          </a:xfrm>
        </p:spPr>
        <p:txBody>
          <a:bodyPr/>
          <a:lstStyle>
            <a:lvl1pPr marL="0" indent="0">
              <a:buNone/>
              <a:defRPr sz="1800"/>
            </a:lvl1pPr>
            <a:lvl2pPr marL="587959" indent="0">
              <a:buNone/>
              <a:defRPr sz="1543"/>
            </a:lvl2pPr>
            <a:lvl3pPr marL="1175918" indent="0">
              <a:buNone/>
              <a:defRPr sz="1286"/>
            </a:lvl3pPr>
            <a:lvl4pPr marL="1763878" indent="0">
              <a:buNone/>
              <a:defRPr sz="1157"/>
            </a:lvl4pPr>
            <a:lvl5pPr marL="2351837" indent="0">
              <a:buNone/>
              <a:defRPr sz="1157"/>
            </a:lvl5pPr>
            <a:lvl6pPr marL="2939796" indent="0">
              <a:buNone/>
              <a:defRPr sz="1157"/>
            </a:lvl6pPr>
            <a:lvl7pPr marL="3527755" indent="0">
              <a:buNone/>
              <a:defRPr sz="1157"/>
            </a:lvl7pPr>
            <a:lvl8pPr marL="4115714" indent="0">
              <a:buNone/>
              <a:defRPr sz="1157"/>
            </a:lvl8pPr>
            <a:lvl9pPr marL="4703674" indent="0">
              <a:buNone/>
              <a:defRPr sz="1157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E3D7F1-EBED-4E3E-9AB0-10F5CA306ABD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D3BED8-4304-40D1-9C32-45A5DF256F61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2572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115"/>
            </a:lvl1pPr>
            <a:lvl2pPr marL="587959" indent="0">
              <a:buNone/>
              <a:defRPr sz="3601"/>
            </a:lvl2pPr>
            <a:lvl3pPr marL="1175918" indent="0">
              <a:buNone/>
              <a:defRPr sz="3086"/>
            </a:lvl3pPr>
            <a:lvl4pPr marL="1763878" indent="0">
              <a:buNone/>
              <a:defRPr sz="2572"/>
            </a:lvl4pPr>
            <a:lvl5pPr marL="2351837" indent="0">
              <a:buNone/>
              <a:defRPr sz="2572"/>
            </a:lvl5pPr>
            <a:lvl6pPr marL="2939796" indent="0">
              <a:buNone/>
              <a:defRPr sz="2572"/>
            </a:lvl6pPr>
            <a:lvl7pPr marL="3527755" indent="0">
              <a:buNone/>
              <a:defRPr sz="2572"/>
            </a:lvl7pPr>
            <a:lvl8pPr marL="4115714" indent="0">
              <a:buNone/>
              <a:defRPr sz="2572"/>
            </a:lvl8pPr>
            <a:lvl9pPr marL="4703674" indent="0">
              <a:buNone/>
              <a:defRPr sz="2572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800"/>
            </a:lvl1pPr>
            <a:lvl2pPr marL="587959" indent="0">
              <a:buNone/>
              <a:defRPr sz="1543"/>
            </a:lvl2pPr>
            <a:lvl3pPr marL="1175918" indent="0">
              <a:buNone/>
              <a:defRPr sz="1286"/>
            </a:lvl3pPr>
            <a:lvl4pPr marL="1763878" indent="0">
              <a:buNone/>
              <a:defRPr sz="1157"/>
            </a:lvl4pPr>
            <a:lvl5pPr marL="2351837" indent="0">
              <a:buNone/>
              <a:defRPr sz="1157"/>
            </a:lvl5pPr>
            <a:lvl6pPr marL="2939796" indent="0">
              <a:buNone/>
              <a:defRPr sz="1157"/>
            </a:lvl6pPr>
            <a:lvl7pPr marL="3527755" indent="0">
              <a:buNone/>
              <a:defRPr sz="1157"/>
            </a:lvl7pPr>
            <a:lvl8pPr marL="4115714" indent="0">
              <a:buNone/>
              <a:defRPr sz="1157"/>
            </a:lvl8pPr>
            <a:lvl9pPr marL="4703674" indent="0">
              <a:buNone/>
              <a:defRPr sz="1157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5BC6EF-D46D-4C49-A625-63A7E334DDDA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204A8-9E3D-48A9-8351-988A0231475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49.xml"/><Relationship Id="rId21" Type="http://schemas.openxmlformats.org/officeDocument/2006/relationships/image" Target="../media/image7.jpeg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609601" y="275627"/>
            <a:ext cx="10972800" cy="114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609601" y="1600676"/>
            <a:ext cx="10972800" cy="4526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5747"/>
            <a:ext cx="2844800" cy="3654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F0FE79C-10B1-4721-92F9-B5262B729309}" type="datetime1">
              <a:rPr lang="en-US"/>
              <a:pPr>
                <a:defRPr/>
              </a:pPr>
              <a:t>1/17/24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5747"/>
            <a:ext cx="3860800" cy="3654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5747"/>
            <a:ext cx="2844800" cy="3654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FCEA4536-598F-4614-8631-7180205FFA7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881" r:id="rId12"/>
    <p:sldLayoutId id="2147483883" r:id="rId13"/>
    <p:sldLayoutId id="2147483884" r:id="rId14"/>
    <p:sldLayoutId id="2147483885" r:id="rId15"/>
    <p:sldLayoutId id="2147483886" r:id="rId16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658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658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658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658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658">
          <a:solidFill>
            <a:schemeClr val="tx1"/>
          </a:solidFill>
          <a:latin typeface="Calibri" pitchFamily="34" charset="0"/>
        </a:defRPr>
      </a:lvl5pPr>
      <a:lvl6pPr marL="587959" algn="ctr" rtl="0" fontAlgn="base">
        <a:spcBef>
          <a:spcPct val="0"/>
        </a:spcBef>
        <a:spcAft>
          <a:spcPct val="0"/>
        </a:spcAft>
        <a:defRPr sz="5658">
          <a:solidFill>
            <a:schemeClr val="tx1"/>
          </a:solidFill>
          <a:latin typeface="Calibri" pitchFamily="34" charset="0"/>
        </a:defRPr>
      </a:lvl6pPr>
      <a:lvl7pPr marL="1175918" algn="ctr" rtl="0" fontAlgn="base">
        <a:spcBef>
          <a:spcPct val="0"/>
        </a:spcBef>
        <a:spcAft>
          <a:spcPct val="0"/>
        </a:spcAft>
        <a:defRPr sz="5658">
          <a:solidFill>
            <a:schemeClr val="tx1"/>
          </a:solidFill>
          <a:latin typeface="Calibri" pitchFamily="34" charset="0"/>
        </a:defRPr>
      </a:lvl7pPr>
      <a:lvl8pPr marL="1763878" algn="ctr" rtl="0" fontAlgn="base">
        <a:spcBef>
          <a:spcPct val="0"/>
        </a:spcBef>
        <a:spcAft>
          <a:spcPct val="0"/>
        </a:spcAft>
        <a:defRPr sz="5658">
          <a:solidFill>
            <a:schemeClr val="tx1"/>
          </a:solidFill>
          <a:latin typeface="Calibri" pitchFamily="34" charset="0"/>
        </a:defRPr>
      </a:lvl8pPr>
      <a:lvl9pPr marL="2351837" algn="ctr" rtl="0" fontAlgn="base">
        <a:spcBef>
          <a:spcPct val="0"/>
        </a:spcBef>
        <a:spcAft>
          <a:spcPct val="0"/>
        </a:spcAft>
        <a:defRPr sz="5658">
          <a:solidFill>
            <a:schemeClr val="tx1"/>
          </a:solidFill>
          <a:latin typeface="Calibri" pitchFamily="34" charset="0"/>
        </a:defRPr>
      </a:lvl9pPr>
    </p:titleStyle>
    <p:bodyStyle>
      <a:lvl1pPr marL="440969" indent="-440969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115" kern="1200">
          <a:solidFill>
            <a:schemeClr val="tx1"/>
          </a:solidFill>
          <a:latin typeface="+mn-lt"/>
          <a:ea typeface="+mn-ea"/>
          <a:cs typeface="+mn-cs"/>
        </a:defRPr>
      </a:lvl1pPr>
      <a:lvl2pPr marL="955434" indent="-36747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601" kern="1200">
          <a:solidFill>
            <a:schemeClr val="tx1"/>
          </a:solidFill>
          <a:latin typeface="+mn-lt"/>
          <a:ea typeface="+mn-ea"/>
          <a:cs typeface="+mn-cs"/>
        </a:defRPr>
      </a:lvl2pPr>
      <a:lvl3pPr marL="1469898" indent="-29398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3pPr>
      <a:lvl4pPr marL="2057857" indent="-29398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572" kern="1200">
          <a:solidFill>
            <a:schemeClr val="tx1"/>
          </a:solidFill>
          <a:latin typeface="+mn-lt"/>
          <a:ea typeface="+mn-ea"/>
          <a:cs typeface="+mn-cs"/>
        </a:defRPr>
      </a:lvl4pPr>
      <a:lvl5pPr marL="2645816" indent="-29398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572" kern="1200">
          <a:solidFill>
            <a:schemeClr val="tx1"/>
          </a:solidFill>
          <a:latin typeface="+mn-lt"/>
          <a:ea typeface="+mn-ea"/>
          <a:cs typeface="+mn-cs"/>
        </a:defRPr>
      </a:lvl5pPr>
      <a:lvl6pPr marL="3233776" indent="-293980" algn="l" defTabSz="1175918" rtl="0" eaLnBrk="1" latinLnBrk="0" hangingPunct="1">
        <a:spcBef>
          <a:spcPct val="20000"/>
        </a:spcBef>
        <a:buFont typeface="Arial" pitchFamily="34" charset="0"/>
        <a:buChar char="•"/>
        <a:defRPr sz="2572" kern="1200">
          <a:solidFill>
            <a:schemeClr val="tx1"/>
          </a:solidFill>
          <a:latin typeface="+mn-lt"/>
          <a:ea typeface="+mn-ea"/>
          <a:cs typeface="+mn-cs"/>
        </a:defRPr>
      </a:lvl6pPr>
      <a:lvl7pPr marL="3821735" indent="-293980" algn="l" defTabSz="1175918" rtl="0" eaLnBrk="1" latinLnBrk="0" hangingPunct="1">
        <a:spcBef>
          <a:spcPct val="20000"/>
        </a:spcBef>
        <a:buFont typeface="Arial" pitchFamily="34" charset="0"/>
        <a:buChar char="•"/>
        <a:defRPr sz="2572" kern="1200">
          <a:solidFill>
            <a:schemeClr val="tx1"/>
          </a:solidFill>
          <a:latin typeface="+mn-lt"/>
          <a:ea typeface="+mn-ea"/>
          <a:cs typeface="+mn-cs"/>
        </a:defRPr>
      </a:lvl7pPr>
      <a:lvl8pPr marL="4409694" indent="-293980" algn="l" defTabSz="1175918" rtl="0" eaLnBrk="1" latinLnBrk="0" hangingPunct="1">
        <a:spcBef>
          <a:spcPct val="20000"/>
        </a:spcBef>
        <a:buFont typeface="Arial" pitchFamily="34" charset="0"/>
        <a:buChar char="•"/>
        <a:defRPr sz="2572" kern="1200">
          <a:solidFill>
            <a:schemeClr val="tx1"/>
          </a:solidFill>
          <a:latin typeface="+mn-lt"/>
          <a:ea typeface="+mn-ea"/>
          <a:cs typeface="+mn-cs"/>
        </a:defRPr>
      </a:lvl8pPr>
      <a:lvl9pPr marL="4997653" indent="-293980" algn="l" defTabSz="1175918" rtl="0" eaLnBrk="1" latinLnBrk="0" hangingPunct="1">
        <a:spcBef>
          <a:spcPct val="20000"/>
        </a:spcBef>
        <a:buFont typeface="Arial" pitchFamily="34" charset="0"/>
        <a:buChar char="•"/>
        <a:defRPr sz="257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175918" rtl="0" eaLnBrk="1" latinLnBrk="0" hangingPunct="1"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87959" algn="l" defTabSz="1175918" rtl="0" eaLnBrk="1" latinLnBrk="0" hangingPunct="1">
        <a:defRPr sz="2315" kern="1200">
          <a:solidFill>
            <a:schemeClr val="tx1"/>
          </a:solidFill>
          <a:latin typeface="+mn-lt"/>
          <a:ea typeface="+mn-ea"/>
          <a:cs typeface="+mn-cs"/>
        </a:defRPr>
      </a:lvl2pPr>
      <a:lvl3pPr marL="1175918" algn="l" defTabSz="1175918" rtl="0" eaLnBrk="1" latinLnBrk="0" hangingPunct="1">
        <a:defRPr sz="2315" kern="1200">
          <a:solidFill>
            <a:schemeClr val="tx1"/>
          </a:solidFill>
          <a:latin typeface="+mn-lt"/>
          <a:ea typeface="+mn-ea"/>
          <a:cs typeface="+mn-cs"/>
        </a:defRPr>
      </a:lvl3pPr>
      <a:lvl4pPr marL="1763878" algn="l" defTabSz="1175918" rtl="0" eaLnBrk="1" latinLnBrk="0" hangingPunct="1">
        <a:defRPr sz="2315" kern="1200">
          <a:solidFill>
            <a:schemeClr val="tx1"/>
          </a:solidFill>
          <a:latin typeface="+mn-lt"/>
          <a:ea typeface="+mn-ea"/>
          <a:cs typeface="+mn-cs"/>
        </a:defRPr>
      </a:lvl4pPr>
      <a:lvl5pPr marL="2351837" algn="l" defTabSz="1175918" rtl="0" eaLnBrk="1" latinLnBrk="0" hangingPunct="1">
        <a:defRPr sz="2315" kern="1200">
          <a:solidFill>
            <a:schemeClr val="tx1"/>
          </a:solidFill>
          <a:latin typeface="+mn-lt"/>
          <a:ea typeface="+mn-ea"/>
          <a:cs typeface="+mn-cs"/>
        </a:defRPr>
      </a:lvl5pPr>
      <a:lvl6pPr marL="2939796" algn="l" defTabSz="1175918" rtl="0" eaLnBrk="1" latinLnBrk="0" hangingPunct="1">
        <a:defRPr sz="2315" kern="1200">
          <a:solidFill>
            <a:schemeClr val="tx1"/>
          </a:solidFill>
          <a:latin typeface="+mn-lt"/>
          <a:ea typeface="+mn-ea"/>
          <a:cs typeface="+mn-cs"/>
        </a:defRPr>
      </a:lvl6pPr>
      <a:lvl7pPr marL="3527755" algn="l" defTabSz="1175918" rtl="0" eaLnBrk="1" latinLnBrk="0" hangingPunct="1">
        <a:defRPr sz="2315" kern="1200">
          <a:solidFill>
            <a:schemeClr val="tx1"/>
          </a:solidFill>
          <a:latin typeface="+mn-lt"/>
          <a:ea typeface="+mn-ea"/>
          <a:cs typeface="+mn-cs"/>
        </a:defRPr>
      </a:lvl7pPr>
      <a:lvl8pPr marL="4115714" algn="l" defTabSz="1175918" rtl="0" eaLnBrk="1" latinLnBrk="0" hangingPunct="1">
        <a:defRPr sz="2315" kern="1200">
          <a:solidFill>
            <a:schemeClr val="tx1"/>
          </a:solidFill>
          <a:latin typeface="+mn-lt"/>
          <a:ea typeface="+mn-ea"/>
          <a:cs typeface="+mn-cs"/>
        </a:defRPr>
      </a:lvl8pPr>
      <a:lvl9pPr marL="4703674" algn="l" defTabSz="1175918" rtl="0" eaLnBrk="1" latinLnBrk="0" hangingPunct="1">
        <a:defRPr sz="23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1093226"/>
          </a:xfrm>
          <a:prstGeom prst="rect">
            <a:avLst/>
          </a:prstGeom>
          <a:solidFill>
            <a:srgbClr val="004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Paralelogramo 7"/>
          <p:cNvSpPr/>
          <p:nvPr userDrawn="1"/>
        </p:nvSpPr>
        <p:spPr>
          <a:xfrm>
            <a:off x="541421" y="767582"/>
            <a:ext cx="925638" cy="45719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41421" y="0"/>
            <a:ext cx="11200636" cy="813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1421" y="1335314"/>
            <a:ext cx="11200636" cy="450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96253" y="6100012"/>
            <a:ext cx="1193929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445" y="6238559"/>
            <a:ext cx="2344612" cy="5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8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42" r:id="rId2"/>
    <p:sldLayoutId id="2147483841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5" r:id="rId15"/>
    <p:sldLayoutId id="2147483666" r:id="rId16"/>
    <p:sldLayoutId id="2147483667" r:id="rId17"/>
    <p:sldLayoutId id="2147483882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2800" b="1" kern="1200" dirty="0">
          <a:solidFill>
            <a:schemeClr val="bg1"/>
          </a:solidFill>
          <a:latin typeface="+mj-lt"/>
          <a:ea typeface="ＭＳ Ｐゴシック" charset="-128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43"/>
          <a:stretch/>
        </p:blipFill>
        <p:spPr>
          <a:xfrm>
            <a:off x="3128" y="8110"/>
            <a:ext cx="12174583" cy="6854653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85057" y="182246"/>
            <a:ext cx="10515600" cy="431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018903"/>
            <a:ext cx="10515600" cy="5158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753E5-FEA7-4A78-A52C-C44727F498D5}" type="datetimeFigureOut">
              <a:rPr lang="en-US" smtClean="0"/>
              <a:t>1/17/24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186F7-4EE3-4E5A-8C0C-65D3CF8D0EF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526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90" r:id="rId7"/>
    <p:sldLayoutId id="2147483792" r:id="rId8"/>
    <p:sldLayoutId id="2147483811" r:id="rId9"/>
    <p:sldLayoutId id="2147483813" r:id="rId10"/>
    <p:sldLayoutId id="2147483814" r:id="rId11"/>
    <p:sldLayoutId id="2147483887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>
          <a:xfrm>
            <a:off x="0" y="0"/>
            <a:ext cx="12192000" cy="1093227"/>
          </a:xfrm>
          <a:prstGeom prst="rect">
            <a:avLst/>
          </a:prstGeom>
          <a:solidFill>
            <a:srgbClr val="0045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8" name="Paralelogramo 7"/>
          <p:cNvSpPr/>
          <p:nvPr userDrawn="1"/>
        </p:nvSpPr>
        <p:spPr>
          <a:xfrm>
            <a:off x="541422" y="767583"/>
            <a:ext cx="925639" cy="45719"/>
          </a:xfrm>
          <a:prstGeom prst="parallelogram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41422" y="1"/>
            <a:ext cx="11200636" cy="813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1422" y="1335316"/>
            <a:ext cx="11200636" cy="4508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96253" y="6100012"/>
            <a:ext cx="119392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446" y="6238560"/>
            <a:ext cx="2344612" cy="51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8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pt-BR" sz="2800" b="1" kern="1200" dirty="0">
          <a:solidFill>
            <a:schemeClr val="bg1"/>
          </a:solidFill>
          <a:latin typeface="+mj-lt"/>
          <a:ea typeface="ＭＳ Ｐゴシック" charset="-128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6.jpg"/><Relationship Id="rId3" Type="http://schemas.openxmlformats.org/officeDocument/2006/relationships/image" Target="../media/image7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61.jpeg"/><Relationship Id="rId10" Type="http://schemas.openxmlformats.org/officeDocument/2006/relationships/image" Target="../media/image89.png"/><Relationship Id="rId19" Type="http://schemas.openxmlformats.org/officeDocument/2006/relationships/image" Target="../media/image97.png"/><Relationship Id="rId4" Type="http://schemas.openxmlformats.org/officeDocument/2006/relationships/image" Target="../media/image83.jpe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01.png"/><Relationship Id="rId18" Type="http://schemas.openxmlformats.org/officeDocument/2006/relationships/image" Target="../media/image89.png"/><Relationship Id="rId3" Type="http://schemas.openxmlformats.org/officeDocument/2006/relationships/image" Target="../media/image72.png"/><Relationship Id="rId21" Type="http://schemas.openxmlformats.org/officeDocument/2006/relationships/image" Target="../media/image61.jpeg"/><Relationship Id="rId7" Type="http://schemas.openxmlformats.org/officeDocument/2006/relationships/image" Target="../media/image83.jpe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4.png"/><Relationship Id="rId2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87.png"/><Relationship Id="rId5" Type="http://schemas.openxmlformats.org/officeDocument/2006/relationships/image" Target="../media/image98.png"/><Relationship Id="rId15" Type="http://schemas.openxmlformats.org/officeDocument/2006/relationships/image" Target="../media/image103.jpeg"/><Relationship Id="rId10" Type="http://schemas.openxmlformats.org/officeDocument/2006/relationships/image" Target="../media/image86.png"/><Relationship Id="rId19" Type="http://schemas.openxmlformats.org/officeDocument/2006/relationships/image" Target="../media/image106.png"/><Relationship Id="rId4" Type="http://schemas.openxmlformats.org/officeDocument/2006/relationships/image" Target="../media/image57.png"/><Relationship Id="rId9" Type="http://schemas.openxmlformats.org/officeDocument/2006/relationships/image" Target="../media/image85.png"/><Relationship Id="rId14" Type="http://schemas.openxmlformats.org/officeDocument/2006/relationships/image" Target="../media/image10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13" Type="http://schemas.openxmlformats.org/officeDocument/2006/relationships/image" Target="../media/image118.png"/><Relationship Id="rId3" Type="http://schemas.openxmlformats.org/officeDocument/2006/relationships/image" Target="../media/image109.jpe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108.png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43.xml"/><Relationship Id="rId6" Type="http://schemas.microsoft.com/office/2007/relationships/hdphoto" Target="../media/hdphoto3.wdp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4" Type="http://schemas.openxmlformats.org/officeDocument/2006/relationships/image" Target="../media/image11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7.png"/><Relationship Id="rId39" Type="http://schemas.openxmlformats.org/officeDocument/2006/relationships/image" Target="../media/image159.png"/><Relationship Id="rId21" Type="http://schemas.openxmlformats.org/officeDocument/2006/relationships/image" Target="../media/image80.png"/><Relationship Id="rId34" Type="http://schemas.openxmlformats.org/officeDocument/2006/relationships/image" Target="../media/image154.png"/><Relationship Id="rId42" Type="http://schemas.openxmlformats.org/officeDocument/2006/relationships/image" Target="../media/image162.png"/><Relationship Id="rId47" Type="http://schemas.openxmlformats.org/officeDocument/2006/relationships/image" Target="../media/image167.png"/><Relationship Id="rId50" Type="http://schemas.openxmlformats.org/officeDocument/2006/relationships/image" Target="../media/image170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9" Type="http://schemas.openxmlformats.org/officeDocument/2006/relationships/image" Target="../media/image81.png"/><Relationship Id="rId11" Type="http://schemas.openxmlformats.org/officeDocument/2006/relationships/image" Target="../media/image134.png"/><Relationship Id="rId24" Type="http://schemas.openxmlformats.org/officeDocument/2006/relationships/image" Target="../media/image82.png"/><Relationship Id="rId32" Type="http://schemas.openxmlformats.org/officeDocument/2006/relationships/image" Target="../media/image152.png"/><Relationship Id="rId37" Type="http://schemas.openxmlformats.org/officeDocument/2006/relationships/image" Target="../media/image157.png"/><Relationship Id="rId40" Type="http://schemas.openxmlformats.org/officeDocument/2006/relationships/image" Target="../media/image160.png"/><Relationship Id="rId45" Type="http://schemas.openxmlformats.org/officeDocument/2006/relationships/image" Target="../media/image165.png"/><Relationship Id="rId53" Type="http://schemas.openxmlformats.org/officeDocument/2006/relationships/image" Target="../media/image173.png"/><Relationship Id="rId5" Type="http://schemas.openxmlformats.org/officeDocument/2006/relationships/image" Target="../media/image128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1.png"/><Relationship Id="rId44" Type="http://schemas.openxmlformats.org/officeDocument/2006/relationships/image" Target="../media/image164.png"/><Relationship Id="rId52" Type="http://schemas.openxmlformats.org/officeDocument/2006/relationships/image" Target="../media/image172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4.png"/><Relationship Id="rId27" Type="http://schemas.openxmlformats.org/officeDocument/2006/relationships/image" Target="../media/image148.png"/><Relationship Id="rId30" Type="http://schemas.openxmlformats.org/officeDocument/2006/relationships/image" Target="../media/image150.png"/><Relationship Id="rId35" Type="http://schemas.openxmlformats.org/officeDocument/2006/relationships/image" Target="../media/image155.png"/><Relationship Id="rId43" Type="http://schemas.openxmlformats.org/officeDocument/2006/relationships/image" Target="../media/image163.png"/><Relationship Id="rId48" Type="http://schemas.openxmlformats.org/officeDocument/2006/relationships/image" Target="../media/image168.png"/><Relationship Id="rId8" Type="http://schemas.openxmlformats.org/officeDocument/2006/relationships/image" Target="../media/image131.png"/><Relationship Id="rId51" Type="http://schemas.openxmlformats.org/officeDocument/2006/relationships/image" Target="../media/image171.png"/><Relationship Id="rId3" Type="http://schemas.openxmlformats.org/officeDocument/2006/relationships/image" Target="../media/image126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6.png"/><Relationship Id="rId33" Type="http://schemas.openxmlformats.org/officeDocument/2006/relationships/image" Target="../media/image153.png"/><Relationship Id="rId38" Type="http://schemas.openxmlformats.org/officeDocument/2006/relationships/image" Target="../media/image158.png"/><Relationship Id="rId46" Type="http://schemas.openxmlformats.org/officeDocument/2006/relationships/image" Target="../media/image166.png"/><Relationship Id="rId20" Type="http://schemas.openxmlformats.org/officeDocument/2006/relationships/image" Target="../media/image143.png"/><Relationship Id="rId41" Type="http://schemas.openxmlformats.org/officeDocument/2006/relationships/image" Target="../media/image161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29.png"/><Relationship Id="rId15" Type="http://schemas.openxmlformats.org/officeDocument/2006/relationships/image" Target="../media/image138.png"/><Relationship Id="rId23" Type="http://schemas.openxmlformats.org/officeDocument/2006/relationships/image" Target="../media/image145.png"/><Relationship Id="rId28" Type="http://schemas.openxmlformats.org/officeDocument/2006/relationships/image" Target="../media/image149.png"/><Relationship Id="rId36" Type="http://schemas.openxmlformats.org/officeDocument/2006/relationships/image" Target="../media/image156.png"/><Relationship Id="rId49" Type="http://schemas.openxmlformats.org/officeDocument/2006/relationships/image" Target="../media/image1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jpg"/><Relationship Id="rId7" Type="http://schemas.openxmlformats.org/officeDocument/2006/relationships/image" Target="../media/image179.png"/><Relationship Id="rId12" Type="http://schemas.openxmlformats.org/officeDocument/2006/relationships/image" Target="../media/image183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78.png"/><Relationship Id="rId11" Type="http://schemas.openxmlformats.org/officeDocument/2006/relationships/image" Target="../media/image182.png"/><Relationship Id="rId5" Type="http://schemas.openxmlformats.org/officeDocument/2006/relationships/image" Target="../media/image177.png"/><Relationship Id="rId10" Type="http://schemas.openxmlformats.org/officeDocument/2006/relationships/image" Target="../media/image125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image" Target="../media/image192.png"/><Relationship Id="rId18" Type="http://schemas.openxmlformats.org/officeDocument/2006/relationships/image" Target="../media/image197.png"/><Relationship Id="rId3" Type="http://schemas.openxmlformats.org/officeDocument/2006/relationships/image" Target="../media/image175.jpg"/><Relationship Id="rId21" Type="http://schemas.openxmlformats.org/officeDocument/2006/relationships/image" Target="../media/image125.png"/><Relationship Id="rId7" Type="http://schemas.openxmlformats.org/officeDocument/2006/relationships/image" Target="../media/image186.png"/><Relationship Id="rId12" Type="http://schemas.openxmlformats.org/officeDocument/2006/relationships/image" Target="../media/image191.png"/><Relationship Id="rId17" Type="http://schemas.openxmlformats.org/officeDocument/2006/relationships/image" Target="../media/image196.png"/><Relationship Id="rId25" Type="http://schemas.openxmlformats.org/officeDocument/2006/relationships/image" Target="../media/image203.png"/><Relationship Id="rId2" Type="http://schemas.openxmlformats.org/officeDocument/2006/relationships/image" Target="../media/image174.png"/><Relationship Id="rId16" Type="http://schemas.openxmlformats.org/officeDocument/2006/relationships/image" Target="../media/image195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69.png"/><Relationship Id="rId11" Type="http://schemas.openxmlformats.org/officeDocument/2006/relationships/image" Target="../media/image190.png"/><Relationship Id="rId24" Type="http://schemas.openxmlformats.org/officeDocument/2006/relationships/image" Target="../media/image202.png"/><Relationship Id="rId5" Type="http://schemas.openxmlformats.org/officeDocument/2006/relationships/image" Target="../media/image185.png"/><Relationship Id="rId15" Type="http://schemas.openxmlformats.org/officeDocument/2006/relationships/image" Target="../media/image194.png"/><Relationship Id="rId23" Type="http://schemas.openxmlformats.org/officeDocument/2006/relationships/image" Target="../media/image201.png"/><Relationship Id="rId10" Type="http://schemas.openxmlformats.org/officeDocument/2006/relationships/image" Target="../media/image189.png"/><Relationship Id="rId19" Type="http://schemas.openxmlformats.org/officeDocument/2006/relationships/image" Target="../media/image198.png"/><Relationship Id="rId4" Type="http://schemas.openxmlformats.org/officeDocument/2006/relationships/image" Target="../media/image184.png"/><Relationship Id="rId9" Type="http://schemas.openxmlformats.org/officeDocument/2006/relationships/image" Target="../media/image188.png"/><Relationship Id="rId14" Type="http://schemas.openxmlformats.org/officeDocument/2006/relationships/image" Target="../media/image193.png"/><Relationship Id="rId22" Type="http://schemas.openxmlformats.org/officeDocument/2006/relationships/image" Target="../media/image20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3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jpeg"/><Relationship Id="rId13" Type="http://schemas.openxmlformats.org/officeDocument/2006/relationships/image" Target="../media/image216.png"/><Relationship Id="rId3" Type="http://schemas.openxmlformats.org/officeDocument/2006/relationships/image" Target="../media/image206.png"/><Relationship Id="rId7" Type="http://schemas.openxmlformats.org/officeDocument/2006/relationships/image" Target="../media/image210.jpe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9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09.png"/><Relationship Id="rId11" Type="http://schemas.openxmlformats.org/officeDocument/2006/relationships/image" Target="../media/image214.jpeg"/><Relationship Id="rId5" Type="http://schemas.openxmlformats.org/officeDocument/2006/relationships/image" Target="../media/image208.jpe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4" Type="http://schemas.openxmlformats.org/officeDocument/2006/relationships/image" Target="../media/image207.jpg"/><Relationship Id="rId9" Type="http://schemas.openxmlformats.org/officeDocument/2006/relationships/image" Target="../media/image212.png"/><Relationship Id="rId14" Type="http://schemas.openxmlformats.org/officeDocument/2006/relationships/image" Target="../media/image21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06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206.png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32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Relationship Id="rId9" Type="http://schemas.openxmlformats.org/officeDocument/2006/relationships/image" Target="../media/image2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2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12" Type="http://schemas.microsoft.com/office/2007/relationships/hdphoto" Target="../media/hdphoto2.wdp"/><Relationship Id="rId17" Type="http://schemas.openxmlformats.org/officeDocument/2006/relationships/image" Target="../media/image36.png"/><Relationship Id="rId2" Type="http://schemas.openxmlformats.org/officeDocument/2006/relationships/image" Target="../media/image22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44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gif"/><Relationship Id="rId3" Type="http://schemas.openxmlformats.org/officeDocument/2006/relationships/image" Target="../media/image206.png"/><Relationship Id="rId7" Type="http://schemas.openxmlformats.org/officeDocument/2006/relationships/image" Target="../media/image24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10" Type="http://schemas.openxmlformats.org/officeDocument/2006/relationships/image" Target="../media/image251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3.png"/><Relationship Id="rId4" Type="http://schemas.microsoft.com/office/2007/relationships/hdphoto" Target="../media/hdphoto2.wdp"/><Relationship Id="rId9" Type="http://schemas.openxmlformats.org/officeDocument/2006/relationships/image" Target="../media/image3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1530.png"/><Relationship Id="rId7" Type="http://schemas.openxmlformats.org/officeDocument/2006/relationships/image" Target="../media/image2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06.pn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72.png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276.png"/><Relationship Id="rId4" Type="http://schemas.openxmlformats.org/officeDocument/2006/relationships/image" Target="../media/image20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slide" Target="slide8.xml"/><Relationship Id="rId15" Type="http://schemas.openxmlformats.org/officeDocument/2006/relationships/image" Target="../media/image61.jpeg"/><Relationship Id="rId10" Type="http://schemas.openxmlformats.org/officeDocument/2006/relationships/image" Target="../media/image56.png"/><Relationship Id="rId4" Type="http://schemas.openxmlformats.org/officeDocument/2006/relationships/slide" Target="slide32.xml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1.jpe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0" Type="http://schemas.openxmlformats.org/officeDocument/2006/relationships/image" Target="../media/image52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73531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581" y="1938185"/>
              <a:ext cx="4783569" cy="224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816" y="5654039"/>
              <a:ext cx="3669791" cy="807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2992" y="4855463"/>
              <a:ext cx="1517903" cy="17434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7440" y="4957076"/>
              <a:ext cx="1310642" cy="1539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A2DB6D9-D247-4122-ACEC-2A7F63CE4C08}"/>
              </a:ext>
            </a:extLst>
          </p:cNvPr>
          <p:cNvSpPr/>
          <p:nvPr/>
        </p:nvSpPr>
        <p:spPr>
          <a:xfrm>
            <a:off x="-1675" y="0"/>
            <a:ext cx="121920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http://intranet.fieb.org.br/corporativo/comunicacao/Marcas%20do%20Sistema/SENAI%20CIMATEC/SENAI_CIMATEC_branc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487" y="361218"/>
            <a:ext cx="2615537" cy="5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300694C-3E3F-AD14-591C-B10353367379}"/>
              </a:ext>
            </a:extLst>
          </p:cNvPr>
          <p:cNvSpPr txBox="1"/>
          <p:nvPr/>
        </p:nvSpPr>
        <p:spPr>
          <a:xfrm>
            <a:off x="933551" y="2442626"/>
            <a:ext cx="93451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Raleway Black" panose="020B0604020202020204" charset="0"/>
              </a:rPr>
              <a:t>HPC</a:t>
            </a:r>
          </a:p>
          <a:p>
            <a:r>
              <a:rPr lang="pt-BR" sz="5400" dirty="0" err="1">
                <a:solidFill>
                  <a:schemeClr val="bg1"/>
                </a:solidFill>
                <a:latin typeface="Raleway Black" panose="020B0604020202020204" charset="0"/>
              </a:rPr>
              <a:t>Code</a:t>
            </a:r>
            <a:r>
              <a:rPr lang="pt-BR" sz="5400" dirty="0">
                <a:solidFill>
                  <a:schemeClr val="bg1"/>
                </a:solidFill>
                <a:latin typeface="Raleway Black" panose="020B0604020202020204" charset="0"/>
              </a:rPr>
              <a:t> </a:t>
            </a:r>
            <a:r>
              <a:rPr lang="pt-BR" sz="5400" dirty="0" err="1">
                <a:solidFill>
                  <a:schemeClr val="bg1"/>
                </a:solidFill>
                <a:latin typeface="Raleway Black" panose="020B0604020202020204" charset="0"/>
              </a:rPr>
              <a:t>Portability</a:t>
            </a:r>
            <a:r>
              <a:rPr lang="pt-BR" sz="5400" dirty="0">
                <a:solidFill>
                  <a:schemeClr val="bg1"/>
                </a:solidFill>
                <a:latin typeface="Raleway Black" panose="020B0604020202020204" charset="0"/>
              </a:rPr>
              <a:t> </a:t>
            </a:r>
            <a:r>
              <a:rPr lang="pt-BR" sz="5400" dirty="0" err="1">
                <a:solidFill>
                  <a:schemeClr val="bg1"/>
                </a:solidFill>
                <a:latin typeface="Raleway Black" panose="020B0604020202020204" charset="0"/>
              </a:rPr>
              <a:t>and</a:t>
            </a:r>
            <a:r>
              <a:rPr lang="pt-BR" sz="5400" dirty="0">
                <a:solidFill>
                  <a:schemeClr val="bg1"/>
                </a:solidFill>
                <a:latin typeface="Raleway Black" panose="020B0604020202020204" charset="0"/>
              </a:rPr>
              <a:t> </a:t>
            </a:r>
            <a:r>
              <a:rPr lang="pt-BR" sz="5400" dirty="0" err="1">
                <a:solidFill>
                  <a:schemeClr val="bg1"/>
                </a:solidFill>
                <a:latin typeface="Raleway Black" panose="020B0604020202020204" charset="0"/>
              </a:rPr>
              <a:t>Optimization</a:t>
            </a:r>
            <a:endParaRPr lang="pt-BR" sz="5400" b="1" dirty="0">
              <a:solidFill>
                <a:schemeClr val="bg1"/>
              </a:solidFill>
              <a:latin typeface="Raleway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0337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ângulo 34">
            <a:extLst>
              <a:ext uri="{FF2B5EF4-FFF2-40B4-BE49-F238E27FC236}">
                <a16:creationId xmlns:a16="http://schemas.microsoft.com/office/drawing/2014/main" id="{2A2DB6D9-D247-4122-ACEC-2A7F63CE4C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68">
            <a:extLst>
              <a:ext uri="{FF2B5EF4-FFF2-40B4-BE49-F238E27FC236}">
                <a16:creationId xmlns:a16="http://schemas.microsoft.com/office/drawing/2014/main" id="{837C4278-2320-43A1-AE0D-C83EBCE74836}"/>
              </a:ext>
            </a:extLst>
          </p:cNvPr>
          <p:cNvSpPr/>
          <p:nvPr/>
        </p:nvSpPr>
        <p:spPr>
          <a:xfrm>
            <a:off x="2434136" y="4284812"/>
            <a:ext cx="9620230" cy="2731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swald" panose="00000500000000000000" pitchFamily="2" charset="0"/>
              <a:ea typeface="Apex New Book" panose="02010600040501010103" pitchFamily="2" charset="0"/>
            </a:endParaRPr>
          </a:p>
        </p:txBody>
      </p:sp>
      <p:sp>
        <p:nvSpPr>
          <p:cNvPr id="3" name="Кружок">
            <a:extLst>
              <a:ext uri="{FF2B5EF4-FFF2-40B4-BE49-F238E27FC236}">
                <a16:creationId xmlns:a16="http://schemas.microsoft.com/office/drawing/2014/main" id="{EDEB9B60-8C3A-4CB2-9B89-CCBCD41BF01B}"/>
              </a:ext>
            </a:extLst>
          </p:cNvPr>
          <p:cNvSpPr/>
          <p:nvPr/>
        </p:nvSpPr>
        <p:spPr>
          <a:xfrm>
            <a:off x="6634521" y="4919741"/>
            <a:ext cx="1091699" cy="10916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4" name="Кружок">
            <a:extLst>
              <a:ext uri="{FF2B5EF4-FFF2-40B4-BE49-F238E27FC236}">
                <a16:creationId xmlns:a16="http://schemas.microsoft.com/office/drawing/2014/main" id="{93F4C17E-CF5E-41FD-B2FE-F3D6A067CC60}"/>
              </a:ext>
            </a:extLst>
          </p:cNvPr>
          <p:cNvSpPr/>
          <p:nvPr/>
        </p:nvSpPr>
        <p:spPr>
          <a:xfrm>
            <a:off x="10880096" y="4919741"/>
            <a:ext cx="1091699" cy="10916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5" name="Кружок">
            <a:extLst>
              <a:ext uri="{FF2B5EF4-FFF2-40B4-BE49-F238E27FC236}">
                <a16:creationId xmlns:a16="http://schemas.microsoft.com/office/drawing/2014/main" id="{D50CA44C-DDB0-4659-BD9F-90A5105E76A9}"/>
              </a:ext>
            </a:extLst>
          </p:cNvPr>
          <p:cNvSpPr/>
          <p:nvPr/>
        </p:nvSpPr>
        <p:spPr>
          <a:xfrm>
            <a:off x="8748589" y="4919741"/>
            <a:ext cx="1091699" cy="1091699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6" name="Кружок">
            <a:extLst>
              <a:ext uri="{FF2B5EF4-FFF2-40B4-BE49-F238E27FC236}">
                <a16:creationId xmlns:a16="http://schemas.microsoft.com/office/drawing/2014/main" id="{FABDAE30-0981-46E0-9CB7-DBDFE20D4625}"/>
              </a:ext>
            </a:extLst>
          </p:cNvPr>
          <p:cNvSpPr/>
          <p:nvPr/>
        </p:nvSpPr>
        <p:spPr>
          <a:xfrm>
            <a:off x="4528894" y="4919741"/>
            <a:ext cx="1091699" cy="1091699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7" name="Кружок">
            <a:extLst>
              <a:ext uri="{FF2B5EF4-FFF2-40B4-BE49-F238E27FC236}">
                <a16:creationId xmlns:a16="http://schemas.microsoft.com/office/drawing/2014/main" id="{1DE4B9DE-2629-4D65-8746-4A640FB9EFF9}"/>
              </a:ext>
            </a:extLst>
          </p:cNvPr>
          <p:cNvSpPr/>
          <p:nvPr/>
        </p:nvSpPr>
        <p:spPr>
          <a:xfrm>
            <a:off x="2434136" y="4919741"/>
            <a:ext cx="1091699" cy="10916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cxnSp>
        <p:nvCxnSpPr>
          <p:cNvPr id="8" name="Прямая соединительная линия 85">
            <a:extLst>
              <a:ext uri="{FF2B5EF4-FFF2-40B4-BE49-F238E27FC236}">
                <a16:creationId xmlns:a16="http://schemas.microsoft.com/office/drawing/2014/main" id="{D051DA25-C924-4CAE-880C-954BA7AAC236}"/>
              </a:ext>
            </a:extLst>
          </p:cNvPr>
          <p:cNvCxnSpPr>
            <a:cxnSpLocks/>
            <a:stCxn id="30" idx="0"/>
          </p:cNvCxnSpPr>
          <p:nvPr/>
        </p:nvCxnSpPr>
        <p:spPr bwMode="auto">
          <a:xfrm>
            <a:off x="5090712" y="4527536"/>
            <a:ext cx="0" cy="32917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rnd" cmpd="sng" algn="ctr">
            <a:solidFill>
              <a:srgbClr val="C4CACB"/>
            </a:solidFill>
            <a:prstDash val="sysDot"/>
            <a:miter lim="400000"/>
            <a:headEnd type="none" w="med" len="med"/>
            <a:tailEnd type="none" w="med" len="med"/>
          </a:ln>
          <a:effectLst/>
        </p:spPr>
      </p:cxnSp>
      <p:sp>
        <p:nvSpPr>
          <p:cNvPr id="10" name="Text Box 2">
            <a:extLst>
              <a:ext uri="{FF2B5EF4-FFF2-40B4-BE49-F238E27FC236}">
                <a16:creationId xmlns:a16="http://schemas.microsoft.com/office/drawing/2014/main" id="{178419A0-4454-49C7-80CE-4EC308EA91B5}"/>
              </a:ext>
            </a:extLst>
          </p:cNvPr>
          <p:cNvSpPr txBox="1">
            <a:spLocks/>
          </p:cNvSpPr>
          <p:nvPr/>
        </p:nvSpPr>
        <p:spPr bwMode="auto">
          <a:xfrm>
            <a:off x="4643701" y="3939736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2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cxnSp>
        <p:nvCxnSpPr>
          <p:cNvPr id="12" name="Прямая соединительная линия 115">
            <a:extLst>
              <a:ext uri="{FF2B5EF4-FFF2-40B4-BE49-F238E27FC236}">
                <a16:creationId xmlns:a16="http://schemas.microsoft.com/office/drawing/2014/main" id="{D5813E64-78DB-4D17-9787-B3263ABFF553}"/>
              </a:ext>
            </a:extLst>
          </p:cNvPr>
          <p:cNvCxnSpPr>
            <a:cxnSpLocks/>
            <a:stCxn id="34" idx="0"/>
          </p:cNvCxnSpPr>
          <p:nvPr/>
        </p:nvCxnSpPr>
        <p:spPr bwMode="auto">
          <a:xfrm flipH="1">
            <a:off x="11422877" y="4601150"/>
            <a:ext cx="1036" cy="25556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rnd" cmpd="sng" algn="ctr">
            <a:solidFill>
              <a:srgbClr val="C4CACB"/>
            </a:solidFill>
            <a:prstDash val="sysDot"/>
            <a:miter lim="400000"/>
            <a:headEnd type="none" w="med" len="med"/>
            <a:tailEnd type="none" w="med" len="med"/>
          </a:ln>
          <a:effectLst/>
        </p:spPr>
      </p:cxnSp>
      <p:sp>
        <p:nvSpPr>
          <p:cNvPr id="13" name="Кружок">
            <a:extLst>
              <a:ext uri="{FF2B5EF4-FFF2-40B4-BE49-F238E27FC236}">
                <a16:creationId xmlns:a16="http://schemas.microsoft.com/office/drawing/2014/main" id="{48B891D1-61E7-463F-A446-F4B830FE7B82}"/>
              </a:ext>
            </a:extLst>
          </p:cNvPr>
          <p:cNvSpPr/>
          <p:nvPr/>
        </p:nvSpPr>
        <p:spPr>
          <a:xfrm flipV="1">
            <a:off x="11349265" y="4347794"/>
            <a:ext cx="147222" cy="147222"/>
          </a:xfrm>
          <a:prstGeom prst="ellipse">
            <a:avLst/>
          </a:prstGeom>
          <a:solidFill>
            <a:srgbClr val="FEFFFF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defTabSz="82517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15" name="Text Box 2">
            <a:extLst>
              <a:ext uri="{FF2B5EF4-FFF2-40B4-BE49-F238E27FC236}">
                <a16:creationId xmlns:a16="http://schemas.microsoft.com/office/drawing/2014/main" id="{A9E2969F-E69F-4CE2-8004-172EE02929EC}"/>
              </a:ext>
            </a:extLst>
          </p:cNvPr>
          <p:cNvSpPr txBox="1">
            <a:spLocks/>
          </p:cNvSpPr>
          <p:nvPr/>
        </p:nvSpPr>
        <p:spPr bwMode="auto">
          <a:xfrm>
            <a:off x="10975870" y="3939735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pt-BR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5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cxnSp>
        <p:nvCxnSpPr>
          <p:cNvPr id="17" name="Прямая соединительная линия 105">
            <a:extLst>
              <a:ext uri="{FF2B5EF4-FFF2-40B4-BE49-F238E27FC236}">
                <a16:creationId xmlns:a16="http://schemas.microsoft.com/office/drawing/2014/main" id="{31EEC72F-9097-44F8-8F27-4A9A20BF0525}"/>
              </a:ext>
            </a:extLst>
          </p:cNvPr>
          <p:cNvCxnSpPr>
            <a:cxnSpLocks/>
            <a:stCxn id="31" idx="0"/>
          </p:cNvCxnSpPr>
          <p:nvPr/>
        </p:nvCxnSpPr>
        <p:spPr bwMode="auto">
          <a:xfrm flipH="1">
            <a:off x="9294439" y="4527536"/>
            <a:ext cx="2" cy="32917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rnd" cmpd="sng" algn="ctr">
            <a:solidFill>
              <a:srgbClr val="C4CACB"/>
            </a:solidFill>
            <a:prstDash val="sysDot"/>
            <a:miter lim="400000"/>
            <a:headEnd type="none" w="med" len="med"/>
            <a:tailEnd type="none" w="med" len="med"/>
          </a:ln>
          <a:effectLst/>
        </p:spPr>
      </p:cxnSp>
      <p:sp>
        <p:nvSpPr>
          <p:cNvPr id="19" name="Text Box 2">
            <a:extLst>
              <a:ext uri="{FF2B5EF4-FFF2-40B4-BE49-F238E27FC236}">
                <a16:creationId xmlns:a16="http://schemas.microsoft.com/office/drawing/2014/main" id="{3B6E8DC9-60B0-4034-9179-320C81625F0B}"/>
              </a:ext>
            </a:extLst>
          </p:cNvPr>
          <p:cNvSpPr txBox="1">
            <a:spLocks/>
          </p:cNvSpPr>
          <p:nvPr/>
        </p:nvSpPr>
        <p:spPr bwMode="auto">
          <a:xfrm>
            <a:off x="8579794" y="3929396"/>
            <a:ext cx="142928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4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cxnSp>
        <p:nvCxnSpPr>
          <p:cNvPr id="21" name="Прямая соединительная линия 95">
            <a:extLst>
              <a:ext uri="{FF2B5EF4-FFF2-40B4-BE49-F238E27FC236}">
                <a16:creationId xmlns:a16="http://schemas.microsoft.com/office/drawing/2014/main" id="{8DB62CBE-83B6-402B-936D-C4A62C2A8728}"/>
              </a:ext>
            </a:extLst>
          </p:cNvPr>
          <p:cNvCxnSpPr>
            <a:cxnSpLocks/>
            <a:stCxn id="33" idx="0"/>
          </p:cNvCxnSpPr>
          <p:nvPr/>
        </p:nvCxnSpPr>
        <p:spPr bwMode="auto">
          <a:xfrm flipH="1">
            <a:off x="7201431" y="4601150"/>
            <a:ext cx="9200" cy="25556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rnd" cmpd="sng" algn="ctr">
            <a:solidFill>
              <a:srgbClr val="C4CACB"/>
            </a:solidFill>
            <a:prstDash val="sysDot"/>
            <a:miter lim="400000"/>
            <a:headEnd type="none" w="med" len="med"/>
            <a:tailEnd type="none" w="med" len="med"/>
          </a:ln>
          <a:effectLst/>
        </p:spPr>
      </p:cxnSp>
      <p:sp>
        <p:nvSpPr>
          <p:cNvPr id="22" name="Кружок">
            <a:extLst>
              <a:ext uri="{FF2B5EF4-FFF2-40B4-BE49-F238E27FC236}">
                <a16:creationId xmlns:a16="http://schemas.microsoft.com/office/drawing/2014/main" id="{EF730CDA-CB98-41AA-956E-CC2F1F3DB046}"/>
              </a:ext>
            </a:extLst>
          </p:cNvPr>
          <p:cNvSpPr/>
          <p:nvPr/>
        </p:nvSpPr>
        <p:spPr>
          <a:xfrm flipV="1">
            <a:off x="7127820" y="4347794"/>
            <a:ext cx="147222" cy="147222"/>
          </a:xfrm>
          <a:prstGeom prst="ellipse">
            <a:avLst/>
          </a:prstGeom>
          <a:solidFill>
            <a:srgbClr val="FEFFFF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defTabSz="82517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24" name="Text Box 2">
            <a:extLst>
              <a:ext uri="{FF2B5EF4-FFF2-40B4-BE49-F238E27FC236}">
                <a16:creationId xmlns:a16="http://schemas.microsoft.com/office/drawing/2014/main" id="{66186BBF-1F37-45A5-ABE3-8DF995F1A934}"/>
              </a:ext>
            </a:extLst>
          </p:cNvPr>
          <p:cNvSpPr txBox="1">
            <a:spLocks/>
          </p:cNvSpPr>
          <p:nvPr/>
        </p:nvSpPr>
        <p:spPr bwMode="auto">
          <a:xfrm>
            <a:off x="6484962" y="3939735"/>
            <a:ext cx="142949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3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cxnSp>
        <p:nvCxnSpPr>
          <p:cNvPr id="26" name="Прямая соединительная линия 50">
            <a:extLst>
              <a:ext uri="{FF2B5EF4-FFF2-40B4-BE49-F238E27FC236}">
                <a16:creationId xmlns:a16="http://schemas.microsoft.com/office/drawing/2014/main" id="{D1BCA1FB-DFD9-4B81-AF21-F8AF6C340CAF}"/>
              </a:ext>
            </a:extLst>
          </p:cNvPr>
          <p:cNvCxnSpPr>
            <a:cxnSpLocks/>
          </p:cNvCxnSpPr>
          <p:nvPr/>
        </p:nvCxnSpPr>
        <p:spPr bwMode="auto">
          <a:xfrm>
            <a:off x="2979985" y="4601150"/>
            <a:ext cx="1" cy="25556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rnd" cmpd="sng" algn="ctr">
            <a:solidFill>
              <a:srgbClr val="C4CACB"/>
            </a:solidFill>
            <a:prstDash val="sysDot"/>
            <a:miter lim="400000"/>
            <a:headEnd type="none" w="med" len="med"/>
            <a:tailEnd type="none" w="med" len="med"/>
          </a:ln>
          <a:effectLst/>
        </p:spPr>
      </p:cxnSp>
      <p:sp>
        <p:nvSpPr>
          <p:cNvPr id="28" name="Text Box 2">
            <a:extLst>
              <a:ext uri="{FF2B5EF4-FFF2-40B4-BE49-F238E27FC236}">
                <a16:creationId xmlns:a16="http://schemas.microsoft.com/office/drawing/2014/main" id="{12AAED22-13BE-4758-9EBF-FBF586ABDFFF}"/>
              </a:ext>
            </a:extLst>
          </p:cNvPr>
          <p:cNvSpPr txBox="1">
            <a:spLocks/>
          </p:cNvSpPr>
          <p:nvPr/>
        </p:nvSpPr>
        <p:spPr bwMode="auto">
          <a:xfrm>
            <a:off x="2532979" y="3939735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1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sp>
        <p:nvSpPr>
          <p:cNvPr id="30" name="Кружок">
            <a:extLst>
              <a:ext uri="{FF2B5EF4-FFF2-40B4-BE49-F238E27FC236}">
                <a16:creationId xmlns:a16="http://schemas.microsoft.com/office/drawing/2014/main" id="{830CFEDA-343C-4391-820B-8964468BEA10}"/>
              </a:ext>
            </a:extLst>
          </p:cNvPr>
          <p:cNvSpPr/>
          <p:nvPr/>
        </p:nvSpPr>
        <p:spPr>
          <a:xfrm flipV="1">
            <a:off x="4984581" y="4315274"/>
            <a:ext cx="212262" cy="212262"/>
          </a:xfrm>
          <a:prstGeom prst="ellipse">
            <a:avLst/>
          </a:prstGeom>
          <a:solidFill>
            <a:schemeClr val="bg2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31" name="Кружок">
            <a:extLst>
              <a:ext uri="{FF2B5EF4-FFF2-40B4-BE49-F238E27FC236}">
                <a16:creationId xmlns:a16="http://schemas.microsoft.com/office/drawing/2014/main" id="{14479D5E-E7AF-4A85-B4E1-DDCF7FD80726}"/>
              </a:ext>
            </a:extLst>
          </p:cNvPr>
          <p:cNvSpPr/>
          <p:nvPr/>
        </p:nvSpPr>
        <p:spPr>
          <a:xfrm flipV="1">
            <a:off x="9188310" y="4315274"/>
            <a:ext cx="212262" cy="212262"/>
          </a:xfrm>
          <a:prstGeom prst="ellipse">
            <a:avLst/>
          </a:prstGeom>
          <a:solidFill>
            <a:schemeClr val="bg2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32" name="Кружок">
            <a:extLst>
              <a:ext uri="{FF2B5EF4-FFF2-40B4-BE49-F238E27FC236}">
                <a16:creationId xmlns:a16="http://schemas.microsoft.com/office/drawing/2014/main" id="{BE18C5C0-2997-41FF-AF8A-244F6164C697}"/>
              </a:ext>
            </a:extLst>
          </p:cNvPr>
          <p:cNvSpPr/>
          <p:nvPr/>
        </p:nvSpPr>
        <p:spPr>
          <a:xfrm flipV="1">
            <a:off x="2800241" y="4241661"/>
            <a:ext cx="359489" cy="359489"/>
          </a:xfrm>
          <a:prstGeom prst="ellipse">
            <a:avLst/>
          </a:prstGeom>
          <a:solidFill>
            <a:srgbClr val="D0D0D0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defTabSz="82517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33" name="Кружок">
            <a:extLst>
              <a:ext uri="{FF2B5EF4-FFF2-40B4-BE49-F238E27FC236}">
                <a16:creationId xmlns:a16="http://schemas.microsoft.com/office/drawing/2014/main" id="{8860BD94-C0BB-42AC-8E46-2E4B0F06F43B}"/>
              </a:ext>
            </a:extLst>
          </p:cNvPr>
          <p:cNvSpPr/>
          <p:nvPr/>
        </p:nvSpPr>
        <p:spPr>
          <a:xfrm flipV="1">
            <a:off x="7030886" y="4241661"/>
            <a:ext cx="359489" cy="359489"/>
          </a:xfrm>
          <a:prstGeom prst="ellipse">
            <a:avLst/>
          </a:prstGeom>
          <a:solidFill>
            <a:srgbClr val="D0D0D0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defTabSz="82517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34" name="Кружок">
            <a:extLst>
              <a:ext uri="{FF2B5EF4-FFF2-40B4-BE49-F238E27FC236}">
                <a16:creationId xmlns:a16="http://schemas.microsoft.com/office/drawing/2014/main" id="{3C05EBAB-C535-43FF-8510-668F7FB92993}"/>
              </a:ext>
            </a:extLst>
          </p:cNvPr>
          <p:cNvSpPr/>
          <p:nvPr/>
        </p:nvSpPr>
        <p:spPr>
          <a:xfrm flipV="1">
            <a:off x="11244168" y="4241661"/>
            <a:ext cx="359489" cy="359489"/>
          </a:xfrm>
          <a:prstGeom prst="ellipse">
            <a:avLst/>
          </a:prstGeom>
          <a:solidFill>
            <a:srgbClr val="D0D0D0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defTabSz="82517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3386BC2-75EE-4288-AD27-B771CD91A816}"/>
              </a:ext>
            </a:extLst>
          </p:cNvPr>
          <p:cNvSpPr txBox="1"/>
          <p:nvPr/>
        </p:nvSpPr>
        <p:spPr>
          <a:xfrm>
            <a:off x="1982042" y="6181655"/>
            <a:ext cx="2062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Raleway Black" panose="020B0A03030101060003" pitchFamily="34" charset="0"/>
              </a:rPr>
              <a:t>APPLICATION PERFORMANCE ANALYSIS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43386BC2-75EE-4288-AD27-B771CD91A816}"/>
              </a:ext>
            </a:extLst>
          </p:cNvPr>
          <p:cNvSpPr txBox="1"/>
          <p:nvPr/>
        </p:nvSpPr>
        <p:spPr>
          <a:xfrm>
            <a:off x="4068730" y="6170515"/>
            <a:ext cx="206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Raleway Black" panose="020B0A03030101060003" pitchFamily="34" charset="0"/>
              </a:rPr>
              <a:t>DOMAIN SPLITTING STRATEGIES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43386BC2-75EE-4288-AD27-B771CD91A816}"/>
              </a:ext>
            </a:extLst>
          </p:cNvPr>
          <p:cNvSpPr txBox="1"/>
          <p:nvPr/>
        </p:nvSpPr>
        <p:spPr>
          <a:xfrm>
            <a:off x="10395814" y="6150835"/>
            <a:ext cx="206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Raleway Black" panose="020B0A03030101060003" pitchFamily="34" charset="0"/>
              </a:rPr>
              <a:t>RESULTS</a:t>
            </a:r>
          </a:p>
          <a:p>
            <a:pPr algn="ctr"/>
            <a:r>
              <a:rPr lang="pt-BR" sz="1400" b="1" dirty="0">
                <a:solidFill>
                  <a:schemeClr val="bg1"/>
                </a:solidFill>
                <a:latin typeface="Raleway Black" panose="020B0A03030101060003" pitchFamily="34" charset="0"/>
              </a:rPr>
              <a:t> ANALYSIS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43386BC2-75EE-4288-AD27-B771CD91A816}"/>
              </a:ext>
            </a:extLst>
          </p:cNvPr>
          <p:cNvSpPr txBox="1"/>
          <p:nvPr/>
        </p:nvSpPr>
        <p:spPr>
          <a:xfrm>
            <a:off x="8263355" y="6163268"/>
            <a:ext cx="206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Raleway Black" panose="020B0A03030101060003" pitchFamily="34" charset="0"/>
              </a:rPr>
              <a:t>PERFORMANCE METRICS</a:t>
            </a:r>
            <a:endParaRPr lang="pt-BR" sz="1400" b="1" dirty="0">
              <a:solidFill>
                <a:schemeClr val="bg1"/>
              </a:solidFill>
              <a:latin typeface="Raleway Black" panose="020B0A03030101060003" pitchFamily="34" charset="0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43386BC2-75EE-4288-AD27-B771CD91A816}"/>
              </a:ext>
            </a:extLst>
          </p:cNvPr>
          <p:cNvSpPr txBox="1"/>
          <p:nvPr/>
        </p:nvSpPr>
        <p:spPr>
          <a:xfrm>
            <a:off x="6176667" y="6181655"/>
            <a:ext cx="2062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Raleway Black" panose="020B0A03030101060003" pitchFamily="34" charset="0"/>
              </a:rPr>
              <a:t>PARALLEL AND DISTRIBUTED SOLUTION DESIGN</a:t>
            </a:r>
          </a:p>
        </p:txBody>
      </p:sp>
      <p:pic>
        <p:nvPicPr>
          <p:cNvPr id="2056" name="Picture 8" descr="Gráficos scale Ícone grátis"/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488" y="5180337"/>
            <a:ext cx="540776" cy="54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806BF7F-C9D3-4E5A-104F-837F2B613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4581" y="5141152"/>
            <a:ext cx="667965" cy="66796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45E3E76-772D-8E42-44C5-E7549E89C95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0603" y="5075536"/>
            <a:ext cx="721895" cy="72189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36F01DB-C57D-4A43-10AA-66ED26162E3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868" y="5165367"/>
            <a:ext cx="610347" cy="61034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1FF2744-CD3B-5A2D-CDC5-5E09B8DAC9A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5191" y="5179220"/>
            <a:ext cx="563137" cy="563137"/>
          </a:xfrm>
          <a:prstGeom prst="rect">
            <a:avLst/>
          </a:prstGeom>
        </p:spPr>
      </p:pic>
      <p:sp>
        <p:nvSpPr>
          <p:cNvPr id="29" name="Retângulo: Cantos Arredondados 68">
            <a:extLst>
              <a:ext uri="{FF2B5EF4-FFF2-40B4-BE49-F238E27FC236}">
                <a16:creationId xmlns:a16="http://schemas.microsoft.com/office/drawing/2014/main" id="{5A74A6E4-7516-17AE-4163-4DB363EC857D}"/>
              </a:ext>
            </a:extLst>
          </p:cNvPr>
          <p:cNvSpPr/>
          <p:nvPr/>
        </p:nvSpPr>
        <p:spPr>
          <a:xfrm>
            <a:off x="334173" y="1274707"/>
            <a:ext cx="5648297" cy="27318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Oswald" panose="00000500000000000000" pitchFamily="2" charset="0"/>
              <a:ea typeface="Apex New Book" panose="02010600040501010103" pitchFamily="2" charset="0"/>
            </a:endParaRPr>
          </a:p>
        </p:txBody>
      </p:sp>
      <p:sp>
        <p:nvSpPr>
          <p:cNvPr id="43" name="Кружок">
            <a:extLst>
              <a:ext uri="{FF2B5EF4-FFF2-40B4-BE49-F238E27FC236}">
                <a16:creationId xmlns:a16="http://schemas.microsoft.com/office/drawing/2014/main" id="{5051551D-7227-D27A-2DE3-B77D7CF1EB3E}"/>
              </a:ext>
            </a:extLst>
          </p:cNvPr>
          <p:cNvSpPr/>
          <p:nvPr/>
        </p:nvSpPr>
        <p:spPr>
          <a:xfrm>
            <a:off x="4534558" y="1909636"/>
            <a:ext cx="1091699" cy="10916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46" name="Кружок">
            <a:extLst>
              <a:ext uri="{FF2B5EF4-FFF2-40B4-BE49-F238E27FC236}">
                <a16:creationId xmlns:a16="http://schemas.microsoft.com/office/drawing/2014/main" id="{9396A173-1D2D-BB8D-16B7-1C1C315ADAD2}"/>
              </a:ext>
            </a:extLst>
          </p:cNvPr>
          <p:cNvSpPr/>
          <p:nvPr/>
        </p:nvSpPr>
        <p:spPr>
          <a:xfrm>
            <a:off x="2428931" y="1909636"/>
            <a:ext cx="1091699" cy="1091699"/>
          </a:xfrm>
          <a:prstGeom prst="ellipse">
            <a:avLst/>
          </a:prstGeom>
          <a:solidFill>
            <a:schemeClr val="bg1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47" name="Кружок">
            <a:extLst>
              <a:ext uri="{FF2B5EF4-FFF2-40B4-BE49-F238E27FC236}">
                <a16:creationId xmlns:a16="http://schemas.microsoft.com/office/drawing/2014/main" id="{440ABF60-F0C0-6BE6-F656-E9BE7753BCE1}"/>
              </a:ext>
            </a:extLst>
          </p:cNvPr>
          <p:cNvSpPr/>
          <p:nvPr/>
        </p:nvSpPr>
        <p:spPr>
          <a:xfrm>
            <a:off x="334173" y="1909636"/>
            <a:ext cx="1091699" cy="1091699"/>
          </a:xfrm>
          <a:prstGeom prst="ellipse">
            <a:avLst/>
          </a:prstGeom>
          <a:solidFill>
            <a:schemeClr val="bg1">
              <a:lumMod val="50000"/>
            </a:schemeClr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cxnSp>
        <p:nvCxnSpPr>
          <p:cNvPr id="48" name="Прямая соединительная линия 85">
            <a:extLst>
              <a:ext uri="{FF2B5EF4-FFF2-40B4-BE49-F238E27FC236}">
                <a16:creationId xmlns:a16="http://schemas.microsoft.com/office/drawing/2014/main" id="{908CC82F-4458-020A-2EFF-90981F3543F4}"/>
              </a:ext>
            </a:extLst>
          </p:cNvPr>
          <p:cNvCxnSpPr>
            <a:cxnSpLocks/>
            <a:stCxn id="60" idx="0"/>
          </p:cNvCxnSpPr>
          <p:nvPr/>
        </p:nvCxnSpPr>
        <p:spPr bwMode="auto">
          <a:xfrm>
            <a:off x="2990749" y="1517431"/>
            <a:ext cx="0" cy="329177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rnd" cmpd="sng" algn="ctr">
            <a:solidFill>
              <a:srgbClr val="C4CACB"/>
            </a:solidFill>
            <a:prstDash val="sysDot"/>
            <a:miter lim="400000"/>
            <a:headEnd type="none" w="med" len="med"/>
            <a:tailEnd type="none" w="med" len="med"/>
          </a:ln>
          <a:effectLst/>
        </p:spPr>
      </p:cxnSp>
      <p:sp>
        <p:nvSpPr>
          <p:cNvPr id="49" name="Text Box 2">
            <a:extLst>
              <a:ext uri="{FF2B5EF4-FFF2-40B4-BE49-F238E27FC236}">
                <a16:creationId xmlns:a16="http://schemas.microsoft.com/office/drawing/2014/main" id="{A02AE302-70E3-504D-2380-CDC30762ADC3}"/>
              </a:ext>
            </a:extLst>
          </p:cNvPr>
          <p:cNvSpPr txBox="1">
            <a:spLocks/>
          </p:cNvSpPr>
          <p:nvPr/>
        </p:nvSpPr>
        <p:spPr bwMode="auto">
          <a:xfrm>
            <a:off x="2543738" y="929631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2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cxnSp>
        <p:nvCxnSpPr>
          <p:cNvPr id="55" name="Прямая соединительная линия 95">
            <a:extLst>
              <a:ext uri="{FF2B5EF4-FFF2-40B4-BE49-F238E27FC236}">
                <a16:creationId xmlns:a16="http://schemas.microsoft.com/office/drawing/2014/main" id="{8522422C-F1FC-E32E-FDBA-2006D0B2D585}"/>
              </a:ext>
            </a:extLst>
          </p:cNvPr>
          <p:cNvCxnSpPr>
            <a:cxnSpLocks/>
            <a:stCxn id="63" idx="0"/>
          </p:cNvCxnSpPr>
          <p:nvPr/>
        </p:nvCxnSpPr>
        <p:spPr bwMode="auto">
          <a:xfrm flipH="1">
            <a:off x="5101468" y="1591045"/>
            <a:ext cx="9200" cy="25556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rnd" cmpd="sng" algn="ctr">
            <a:solidFill>
              <a:srgbClr val="C4CACB"/>
            </a:solidFill>
            <a:prstDash val="sysDot"/>
            <a:miter lim="400000"/>
            <a:headEnd type="none" w="med" len="med"/>
            <a:tailEnd type="none" w="med" len="med"/>
          </a:ln>
          <a:effectLst/>
        </p:spPr>
      </p:cxnSp>
      <p:sp>
        <p:nvSpPr>
          <p:cNvPr id="56" name="Кружок">
            <a:extLst>
              <a:ext uri="{FF2B5EF4-FFF2-40B4-BE49-F238E27FC236}">
                <a16:creationId xmlns:a16="http://schemas.microsoft.com/office/drawing/2014/main" id="{4897F865-DBCF-96B7-3292-81ECF7F20CBF}"/>
              </a:ext>
            </a:extLst>
          </p:cNvPr>
          <p:cNvSpPr/>
          <p:nvPr/>
        </p:nvSpPr>
        <p:spPr>
          <a:xfrm flipV="1">
            <a:off x="5027857" y="1337689"/>
            <a:ext cx="147222" cy="147222"/>
          </a:xfrm>
          <a:prstGeom prst="ellipse">
            <a:avLst/>
          </a:prstGeom>
          <a:solidFill>
            <a:srgbClr val="FEFFFF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defTabSz="82517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57" name="Text Box 2">
            <a:extLst>
              <a:ext uri="{FF2B5EF4-FFF2-40B4-BE49-F238E27FC236}">
                <a16:creationId xmlns:a16="http://schemas.microsoft.com/office/drawing/2014/main" id="{5E11607D-B4A0-6FFB-4C49-52EB167D2FD3}"/>
              </a:ext>
            </a:extLst>
          </p:cNvPr>
          <p:cNvSpPr txBox="1">
            <a:spLocks/>
          </p:cNvSpPr>
          <p:nvPr/>
        </p:nvSpPr>
        <p:spPr bwMode="auto">
          <a:xfrm>
            <a:off x="4384999" y="929630"/>
            <a:ext cx="1429497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3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cxnSp>
        <p:nvCxnSpPr>
          <p:cNvPr id="58" name="Прямая соединительная линия 50">
            <a:extLst>
              <a:ext uri="{FF2B5EF4-FFF2-40B4-BE49-F238E27FC236}">
                <a16:creationId xmlns:a16="http://schemas.microsoft.com/office/drawing/2014/main" id="{2F35399C-10AC-C1F7-D396-98EA22E227BC}"/>
              </a:ext>
            </a:extLst>
          </p:cNvPr>
          <p:cNvCxnSpPr>
            <a:cxnSpLocks/>
          </p:cNvCxnSpPr>
          <p:nvPr/>
        </p:nvCxnSpPr>
        <p:spPr bwMode="auto">
          <a:xfrm>
            <a:off x="880022" y="1591045"/>
            <a:ext cx="1" cy="255563"/>
          </a:xfrm>
          <a:prstGeom prst="lin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38100" cap="rnd" cmpd="sng" algn="ctr">
            <a:solidFill>
              <a:srgbClr val="C4CACB"/>
            </a:solidFill>
            <a:prstDash val="sysDot"/>
            <a:miter lim="400000"/>
            <a:headEnd type="none" w="med" len="med"/>
            <a:tailEnd type="none" w="med" len="med"/>
          </a:ln>
          <a:effectLst/>
        </p:spPr>
      </p:cxnSp>
      <p:sp>
        <p:nvSpPr>
          <p:cNvPr id="59" name="Text Box 2">
            <a:extLst>
              <a:ext uri="{FF2B5EF4-FFF2-40B4-BE49-F238E27FC236}">
                <a16:creationId xmlns:a16="http://schemas.microsoft.com/office/drawing/2014/main" id="{3E8AFFC2-91BA-1BF8-99A3-D9940066C85A}"/>
              </a:ext>
            </a:extLst>
          </p:cNvPr>
          <p:cNvSpPr txBox="1">
            <a:spLocks/>
          </p:cNvSpPr>
          <p:nvPr/>
        </p:nvSpPr>
        <p:spPr bwMode="auto">
          <a:xfrm>
            <a:off x="433016" y="929630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1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sp>
        <p:nvSpPr>
          <p:cNvPr id="60" name="Кружок">
            <a:extLst>
              <a:ext uri="{FF2B5EF4-FFF2-40B4-BE49-F238E27FC236}">
                <a16:creationId xmlns:a16="http://schemas.microsoft.com/office/drawing/2014/main" id="{A8659B34-61AF-BD65-5B30-9EBEA0F8C7B8}"/>
              </a:ext>
            </a:extLst>
          </p:cNvPr>
          <p:cNvSpPr/>
          <p:nvPr/>
        </p:nvSpPr>
        <p:spPr>
          <a:xfrm flipV="1">
            <a:off x="2884618" y="1305169"/>
            <a:ext cx="212262" cy="212262"/>
          </a:xfrm>
          <a:prstGeom prst="ellipse">
            <a:avLst/>
          </a:prstGeom>
          <a:solidFill>
            <a:schemeClr val="bg2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62" name="Кружок">
            <a:extLst>
              <a:ext uri="{FF2B5EF4-FFF2-40B4-BE49-F238E27FC236}">
                <a16:creationId xmlns:a16="http://schemas.microsoft.com/office/drawing/2014/main" id="{82FE02DC-D62C-5E3B-8322-8CEF9CE77654}"/>
              </a:ext>
            </a:extLst>
          </p:cNvPr>
          <p:cNvSpPr/>
          <p:nvPr/>
        </p:nvSpPr>
        <p:spPr>
          <a:xfrm flipV="1">
            <a:off x="700278" y="1231556"/>
            <a:ext cx="359489" cy="359489"/>
          </a:xfrm>
          <a:prstGeom prst="ellipse">
            <a:avLst/>
          </a:prstGeom>
          <a:solidFill>
            <a:srgbClr val="D0D0D0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defTabSz="82517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63" name="Кружок">
            <a:extLst>
              <a:ext uri="{FF2B5EF4-FFF2-40B4-BE49-F238E27FC236}">
                <a16:creationId xmlns:a16="http://schemas.microsoft.com/office/drawing/2014/main" id="{EBCFD495-DDEB-8A8B-3D89-D48BCB1BEB14}"/>
              </a:ext>
            </a:extLst>
          </p:cNvPr>
          <p:cNvSpPr/>
          <p:nvPr/>
        </p:nvSpPr>
        <p:spPr>
          <a:xfrm flipV="1">
            <a:off x="4930923" y="1231556"/>
            <a:ext cx="359489" cy="359489"/>
          </a:xfrm>
          <a:prstGeom prst="ellipse">
            <a:avLst/>
          </a:prstGeom>
          <a:solidFill>
            <a:srgbClr val="D0D0D0"/>
          </a:solidFill>
          <a:ln w="12700">
            <a:noFill/>
            <a:miter lim="400000"/>
          </a:ln>
        </p:spPr>
        <p:txBody>
          <a:bodyPr lIns="0" tIns="0" rIns="0" bIns="0" anchor="ctr"/>
          <a:lstStyle/>
          <a:p>
            <a:pPr marL="0" marR="0" lvl="0" indent="0" defTabSz="82517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2049" name="CaixaDeTexto 2048">
            <a:extLst>
              <a:ext uri="{FF2B5EF4-FFF2-40B4-BE49-F238E27FC236}">
                <a16:creationId xmlns:a16="http://schemas.microsoft.com/office/drawing/2014/main" id="{C4AE9D67-BA98-373E-6DFD-BC9740923FA5}"/>
              </a:ext>
            </a:extLst>
          </p:cNvPr>
          <p:cNvSpPr txBox="1"/>
          <p:nvPr/>
        </p:nvSpPr>
        <p:spPr>
          <a:xfrm>
            <a:off x="-117921" y="3171550"/>
            <a:ext cx="206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Raleway Black" panose="020B0A03030101060003" pitchFamily="34" charset="0"/>
              </a:rPr>
              <a:t>GEOPHYSICS</a:t>
            </a:r>
          </a:p>
          <a:p>
            <a:pPr algn="ctr"/>
            <a:r>
              <a:rPr lang="pt-BR" sz="1400" b="1" dirty="0">
                <a:solidFill>
                  <a:schemeClr val="bg1"/>
                </a:solidFill>
                <a:latin typeface="Raleway Black" panose="020B0A03030101060003" pitchFamily="34" charset="0"/>
              </a:rPr>
              <a:t>MODELING</a:t>
            </a:r>
          </a:p>
        </p:txBody>
      </p:sp>
      <p:sp>
        <p:nvSpPr>
          <p:cNvPr id="2050" name="CaixaDeTexto 2049">
            <a:extLst>
              <a:ext uri="{FF2B5EF4-FFF2-40B4-BE49-F238E27FC236}">
                <a16:creationId xmlns:a16="http://schemas.microsoft.com/office/drawing/2014/main" id="{5F7F595F-0391-C8B8-377C-D02681D3B99F}"/>
              </a:ext>
            </a:extLst>
          </p:cNvPr>
          <p:cNvSpPr txBox="1"/>
          <p:nvPr/>
        </p:nvSpPr>
        <p:spPr>
          <a:xfrm>
            <a:off x="1968767" y="3160410"/>
            <a:ext cx="206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Raleway Black" panose="020B0A03030101060003" pitchFamily="34" charset="0"/>
              </a:rPr>
              <a:t>MATHEMATICS</a:t>
            </a:r>
          </a:p>
          <a:p>
            <a:pPr algn="ctr"/>
            <a:r>
              <a:rPr lang="pt-BR" sz="1400" b="1" dirty="0">
                <a:solidFill>
                  <a:schemeClr val="bg1"/>
                </a:solidFill>
                <a:latin typeface="Raleway Black" panose="020B0A03030101060003" pitchFamily="34" charset="0"/>
              </a:rPr>
              <a:t>MODELING</a:t>
            </a:r>
          </a:p>
        </p:txBody>
      </p:sp>
      <p:sp>
        <p:nvSpPr>
          <p:cNvPr id="2053" name="CaixaDeTexto 2052">
            <a:extLst>
              <a:ext uri="{FF2B5EF4-FFF2-40B4-BE49-F238E27FC236}">
                <a16:creationId xmlns:a16="http://schemas.microsoft.com/office/drawing/2014/main" id="{D034B2E0-B108-9C44-087A-401AA45BB85E}"/>
              </a:ext>
            </a:extLst>
          </p:cNvPr>
          <p:cNvSpPr txBox="1"/>
          <p:nvPr/>
        </p:nvSpPr>
        <p:spPr>
          <a:xfrm>
            <a:off x="4076704" y="3171550"/>
            <a:ext cx="2062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Raleway Black" panose="020B0A03030101060003" pitchFamily="34" charset="0"/>
              </a:rPr>
              <a:t>COMPUTATIONAL</a:t>
            </a:r>
          </a:p>
          <a:p>
            <a:pPr algn="ctr"/>
            <a:r>
              <a:rPr lang="pt-BR" sz="1400" b="1" dirty="0">
                <a:solidFill>
                  <a:schemeClr val="bg1"/>
                </a:solidFill>
                <a:latin typeface="Raleway Black" panose="020B0A03030101060003" pitchFamily="34" charset="0"/>
              </a:rPr>
              <a:t>MODELING</a:t>
            </a:r>
          </a:p>
        </p:txBody>
      </p:sp>
      <p:pic>
        <p:nvPicPr>
          <p:cNvPr id="2060" name="Imagem 2059">
            <a:extLst>
              <a:ext uri="{FF2B5EF4-FFF2-40B4-BE49-F238E27FC236}">
                <a16:creationId xmlns:a16="http://schemas.microsoft.com/office/drawing/2014/main" id="{539A5D1B-59C9-B936-9B70-04E0C4395FB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225" y="2150873"/>
            <a:ext cx="504000" cy="504000"/>
          </a:xfrm>
          <a:prstGeom prst="rect">
            <a:avLst/>
          </a:prstGeom>
          <a:noFill/>
        </p:spPr>
      </p:pic>
      <p:pic>
        <p:nvPicPr>
          <p:cNvPr id="2062" name="Picture 2" descr="Resultado de imagem para Ã­cone de desenho industrial inpi">
            <a:extLst>
              <a:ext uri="{FF2B5EF4-FFF2-40B4-BE49-F238E27FC236}">
                <a16:creationId xmlns:a16="http://schemas.microsoft.com/office/drawing/2014/main" id="{292E405E-1C8A-FF47-47CE-B0B0A4DA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6436" y="2169378"/>
            <a:ext cx="464362" cy="46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3" name="Shape">
            <a:extLst>
              <a:ext uri="{FF2B5EF4-FFF2-40B4-BE49-F238E27FC236}">
                <a16:creationId xmlns:a16="http://schemas.microsoft.com/office/drawing/2014/main" id="{8B9D9A5F-0D73-84F1-BAF0-0C891D120E4A}"/>
              </a:ext>
            </a:extLst>
          </p:cNvPr>
          <p:cNvSpPr/>
          <p:nvPr/>
        </p:nvSpPr>
        <p:spPr>
          <a:xfrm>
            <a:off x="677070" y="2134919"/>
            <a:ext cx="405904" cy="5332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4" h="21559" extrusionOk="0">
                <a:moveTo>
                  <a:pt x="10741" y="0"/>
                </a:moveTo>
                <a:cubicBezTo>
                  <a:pt x="10602" y="0"/>
                  <a:pt x="10463" y="40"/>
                  <a:pt x="10356" y="121"/>
                </a:cubicBezTo>
                <a:cubicBezTo>
                  <a:pt x="10144" y="284"/>
                  <a:pt x="10144" y="547"/>
                  <a:pt x="10356" y="709"/>
                </a:cubicBezTo>
                <a:cubicBezTo>
                  <a:pt x="10569" y="871"/>
                  <a:pt x="10914" y="871"/>
                  <a:pt x="11126" y="709"/>
                </a:cubicBezTo>
                <a:cubicBezTo>
                  <a:pt x="11339" y="547"/>
                  <a:pt x="11339" y="284"/>
                  <a:pt x="11126" y="121"/>
                </a:cubicBezTo>
                <a:cubicBezTo>
                  <a:pt x="11020" y="40"/>
                  <a:pt x="10881" y="0"/>
                  <a:pt x="10741" y="0"/>
                </a:cubicBezTo>
                <a:close/>
                <a:moveTo>
                  <a:pt x="5253" y="1005"/>
                </a:moveTo>
                <a:cubicBezTo>
                  <a:pt x="5113" y="1005"/>
                  <a:pt x="4974" y="1046"/>
                  <a:pt x="4868" y="1128"/>
                </a:cubicBezTo>
                <a:cubicBezTo>
                  <a:pt x="4655" y="1290"/>
                  <a:pt x="4655" y="1552"/>
                  <a:pt x="4868" y="1715"/>
                </a:cubicBezTo>
                <a:cubicBezTo>
                  <a:pt x="5080" y="1877"/>
                  <a:pt x="5425" y="1877"/>
                  <a:pt x="5638" y="1715"/>
                </a:cubicBezTo>
                <a:cubicBezTo>
                  <a:pt x="5850" y="1552"/>
                  <a:pt x="5850" y="1290"/>
                  <a:pt x="5638" y="1128"/>
                </a:cubicBezTo>
                <a:cubicBezTo>
                  <a:pt x="5531" y="1046"/>
                  <a:pt x="5392" y="1005"/>
                  <a:pt x="5253" y="1005"/>
                </a:cubicBezTo>
                <a:close/>
                <a:moveTo>
                  <a:pt x="16608" y="1015"/>
                </a:moveTo>
                <a:cubicBezTo>
                  <a:pt x="16469" y="1015"/>
                  <a:pt x="16329" y="1056"/>
                  <a:pt x="16223" y="1137"/>
                </a:cubicBezTo>
                <a:cubicBezTo>
                  <a:pt x="16011" y="1299"/>
                  <a:pt x="16011" y="1562"/>
                  <a:pt x="16223" y="1724"/>
                </a:cubicBezTo>
                <a:cubicBezTo>
                  <a:pt x="16436" y="1886"/>
                  <a:pt x="16780" y="1886"/>
                  <a:pt x="16992" y="1724"/>
                </a:cubicBezTo>
                <a:cubicBezTo>
                  <a:pt x="17205" y="1562"/>
                  <a:pt x="17205" y="1299"/>
                  <a:pt x="16992" y="1137"/>
                </a:cubicBezTo>
                <a:cubicBezTo>
                  <a:pt x="16886" y="1056"/>
                  <a:pt x="16747" y="1015"/>
                  <a:pt x="16608" y="1015"/>
                </a:cubicBezTo>
                <a:close/>
                <a:moveTo>
                  <a:pt x="10838" y="1758"/>
                </a:moveTo>
                <a:cubicBezTo>
                  <a:pt x="8356" y="1755"/>
                  <a:pt x="5902" y="2648"/>
                  <a:pt x="4273" y="4346"/>
                </a:cubicBezTo>
                <a:cubicBezTo>
                  <a:pt x="2854" y="5825"/>
                  <a:pt x="2425" y="7672"/>
                  <a:pt x="3015" y="9417"/>
                </a:cubicBezTo>
                <a:cubicBezTo>
                  <a:pt x="3207" y="9985"/>
                  <a:pt x="3509" y="10534"/>
                  <a:pt x="3929" y="11043"/>
                </a:cubicBezTo>
                <a:cubicBezTo>
                  <a:pt x="4141" y="11300"/>
                  <a:pt x="4382" y="11545"/>
                  <a:pt x="4648" y="11777"/>
                </a:cubicBezTo>
                <a:cubicBezTo>
                  <a:pt x="4925" y="12019"/>
                  <a:pt x="5228" y="12247"/>
                  <a:pt x="5510" y="12487"/>
                </a:cubicBezTo>
                <a:cubicBezTo>
                  <a:pt x="5801" y="12735"/>
                  <a:pt x="6071" y="12998"/>
                  <a:pt x="6262" y="13297"/>
                </a:cubicBezTo>
                <a:cubicBezTo>
                  <a:pt x="6456" y="13601"/>
                  <a:pt x="6563" y="13932"/>
                  <a:pt x="6575" y="14270"/>
                </a:cubicBezTo>
                <a:lnTo>
                  <a:pt x="6575" y="15393"/>
                </a:lnTo>
                <a:cubicBezTo>
                  <a:pt x="6578" y="15680"/>
                  <a:pt x="6695" y="15958"/>
                  <a:pt x="6912" y="16192"/>
                </a:cubicBezTo>
                <a:cubicBezTo>
                  <a:pt x="7059" y="16352"/>
                  <a:pt x="7247" y="16482"/>
                  <a:pt x="7459" y="16582"/>
                </a:cubicBezTo>
                <a:lnTo>
                  <a:pt x="7459" y="17908"/>
                </a:lnTo>
                <a:cubicBezTo>
                  <a:pt x="7459" y="18512"/>
                  <a:pt x="7458" y="18815"/>
                  <a:pt x="7591" y="19135"/>
                </a:cubicBezTo>
                <a:cubicBezTo>
                  <a:pt x="7758" y="19487"/>
                  <a:pt x="8121" y="19763"/>
                  <a:pt x="8581" y="19891"/>
                </a:cubicBezTo>
                <a:cubicBezTo>
                  <a:pt x="9001" y="19993"/>
                  <a:pt x="9397" y="19992"/>
                  <a:pt x="10176" y="19992"/>
                </a:cubicBezTo>
                <a:lnTo>
                  <a:pt x="11467" y="19992"/>
                </a:lnTo>
                <a:cubicBezTo>
                  <a:pt x="12259" y="19992"/>
                  <a:pt x="12655" y="19993"/>
                  <a:pt x="13075" y="19891"/>
                </a:cubicBezTo>
                <a:cubicBezTo>
                  <a:pt x="13535" y="19763"/>
                  <a:pt x="13897" y="19487"/>
                  <a:pt x="14064" y="19135"/>
                </a:cubicBezTo>
                <a:cubicBezTo>
                  <a:pt x="14197" y="18815"/>
                  <a:pt x="14197" y="18513"/>
                  <a:pt x="14197" y="17918"/>
                </a:cubicBezTo>
                <a:lnTo>
                  <a:pt x="14197" y="16579"/>
                </a:lnTo>
                <a:cubicBezTo>
                  <a:pt x="14407" y="16479"/>
                  <a:pt x="14593" y="16350"/>
                  <a:pt x="14739" y="16192"/>
                </a:cubicBezTo>
                <a:cubicBezTo>
                  <a:pt x="14955" y="15958"/>
                  <a:pt x="15072" y="15680"/>
                  <a:pt x="15075" y="15393"/>
                </a:cubicBezTo>
                <a:lnTo>
                  <a:pt x="15075" y="14270"/>
                </a:lnTo>
                <a:cubicBezTo>
                  <a:pt x="15087" y="13932"/>
                  <a:pt x="15194" y="13601"/>
                  <a:pt x="15389" y="13297"/>
                </a:cubicBezTo>
                <a:cubicBezTo>
                  <a:pt x="15580" y="12998"/>
                  <a:pt x="15850" y="12735"/>
                  <a:pt x="16140" y="12487"/>
                </a:cubicBezTo>
                <a:cubicBezTo>
                  <a:pt x="16423" y="12247"/>
                  <a:pt x="16725" y="12019"/>
                  <a:pt x="17003" y="11777"/>
                </a:cubicBezTo>
                <a:cubicBezTo>
                  <a:pt x="17268" y="11545"/>
                  <a:pt x="17509" y="11300"/>
                  <a:pt x="17721" y="11043"/>
                </a:cubicBezTo>
                <a:cubicBezTo>
                  <a:pt x="18142" y="10534"/>
                  <a:pt x="18442" y="9985"/>
                  <a:pt x="18634" y="9417"/>
                </a:cubicBezTo>
                <a:cubicBezTo>
                  <a:pt x="19224" y="7672"/>
                  <a:pt x="18796" y="5825"/>
                  <a:pt x="17377" y="4346"/>
                </a:cubicBezTo>
                <a:cubicBezTo>
                  <a:pt x="15754" y="2654"/>
                  <a:pt x="13312" y="1761"/>
                  <a:pt x="10838" y="1758"/>
                </a:cubicBezTo>
                <a:close/>
                <a:moveTo>
                  <a:pt x="10825" y="2600"/>
                </a:moveTo>
                <a:cubicBezTo>
                  <a:pt x="11905" y="2600"/>
                  <a:pt x="12985" y="2789"/>
                  <a:pt x="13967" y="3169"/>
                </a:cubicBezTo>
                <a:cubicBezTo>
                  <a:pt x="14959" y="3552"/>
                  <a:pt x="15821" y="4119"/>
                  <a:pt x="16478" y="4825"/>
                </a:cubicBezTo>
                <a:cubicBezTo>
                  <a:pt x="17536" y="5963"/>
                  <a:pt x="17977" y="7277"/>
                  <a:pt x="17726" y="8618"/>
                </a:cubicBezTo>
                <a:cubicBezTo>
                  <a:pt x="17604" y="9269"/>
                  <a:pt x="17318" y="9905"/>
                  <a:pt x="16875" y="10499"/>
                </a:cubicBezTo>
                <a:cubicBezTo>
                  <a:pt x="16667" y="10778"/>
                  <a:pt x="16425" y="11045"/>
                  <a:pt x="16149" y="11294"/>
                </a:cubicBezTo>
                <a:cubicBezTo>
                  <a:pt x="15866" y="11550"/>
                  <a:pt x="15548" y="11785"/>
                  <a:pt x="15258" y="12035"/>
                </a:cubicBezTo>
                <a:cubicBezTo>
                  <a:pt x="14914" y="12331"/>
                  <a:pt x="14612" y="12655"/>
                  <a:pt x="14394" y="13013"/>
                </a:cubicBezTo>
                <a:cubicBezTo>
                  <a:pt x="14166" y="13388"/>
                  <a:pt x="14037" y="13792"/>
                  <a:pt x="14013" y="14205"/>
                </a:cubicBezTo>
                <a:lnTo>
                  <a:pt x="14013" y="15262"/>
                </a:lnTo>
                <a:cubicBezTo>
                  <a:pt x="14024" y="15419"/>
                  <a:pt x="13962" y="15575"/>
                  <a:pt x="13837" y="15700"/>
                </a:cubicBezTo>
                <a:cubicBezTo>
                  <a:pt x="13687" y="15852"/>
                  <a:pt x="13461" y="15947"/>
                  <a:pt x="13213" y="15964"/>
                </a:cubicBezTo>
                <a:lnTo>
                  <a:pt x="11499" y="15964"/>
                </a:lnTo>
                <a:lnTo>
                  <a:pt x="11352" y="15964"/>
                </a:lnTo>
                <a:lnTo>
                  <a:pt x="11352" y="14591"/>
                </a:lnTo>
                <a:cubicBezTo>
                  <a:pt x="11352" y="14370"/>
                  <a:pt x="11117" y="14191"/>
                  <a:pt x="10828" y="14191"/>
                </a:cubicBezTo>
                <a:cubicBezTo>
                  <a:pt x="10539" y="14191"/>
                  <a:pt x="10304" y="14370"/>
                  <a:pt x="10304" y="14591"/>
                </a:cubicBezTo>
                <a:lnTo>
                  <a:pt x="10304" y="15964"/>
                </a:lnTo>
                <a:lnTo>
                  <a:pt x="10151" y="15964"/>
                </a:lnTo>
                <a:lnTo>
                  <a:pt x="8437" y="15964"/>
                </a:lnTo>
                <a:cubicBezTo>
                  <a:pt x="8190" y="15947"/>
                  <a:pt x="7963" y="15852"/>
                  <a:pt x="7813" y="15700"/>
                </a:cubicBezTo>
                <a:cubicBezTo>
                  <a:pt x="7688" y="15575"/>
                  <a:pt x="7626" y="15419"/>
                  <a:pt x="7638" y="15262"/>
                </a:cubicBezTo>
                <a:lnTo>
                  <a:pt x="7638" y="14205"/>
                </a:lnTo>
                <a:cubicBezTo>
                  <a:pt x="7613" y="13792"/>
                  <a:pt x="7485" y="13388"/>
                  <a:pt x="7257" y="13013"/>
                </a:cubicBezTo>
                <a:cubicBezTo>
                  <a:pt x="7038" y="12655"/>
                  <a:pt x="6736" y="12331"/>
                  <a:pt x="6392" y="12035"/>
                </a:cubicBezTo>
                <a:cubicBezTo>
                  <a:pt x="6102" y="11785"/>
                  <a:pt x="5785" y="11550"/>
                  <a:pt x="5501" y="11294"/>
                </a:cubicBezTo>
                <a:cubicBezTo>
                  <a:pt x="5225" y="11045"/>
                  <a:pt x="4983" y="10778"/>
                  <a:pt x="4775" y="10499"/>
                </a:cubicBezTo>
                <a:cubicBezTo>
                  <a:pt x="4332" y="9905"/>
                  <a:pt x="4046" y="9269"/>
                  <a:pt x="3924" y="8618"/>
                </a:cubicBezTo>
                <a:cubicBezTo>
                  <a:pt x="3673" y="7277"/>
                  <a:pt x="4115" y="5963"/>
                  <a:pt x="5173" y="4825"/>
                </a:cubicBezTo>
                <a:cubicBezTo>
                  <a:pt x="5829" y="4119"/>
                  <a:pt x="6692" y="3552"/>
                  <a:pt x="7683" y="3169"/>
                </a:cubicBezTo>
                <a:cubicBezTo>
                  <a:pt x="8665" y="2789"/>
                  <a:pt x="9745" y="2600"/>
                  <a:pt x="10825" y="2600"/>
                </a:cubicBezTo>
                <a:close/>
                <a:moveTo>
                  <a:pt x="19670" y="3631"/>
                </a:moveTo>
                <a:cubicBezTo>
                  <a:pt x="19531" y="3631"/>
                  <a:pt x="19391" y="3672"/>
                  <a:pt x="19285" y="3753"/>
                </a:cubicBezTo>
                <a:cubicBezTo>
                  <a:pt x="19072" y="3915"/>
                  <a:pt x="19072" y="4178"/>
                  <a:pt x="19285" y="4341"/>
                </a:cubicBezTo>
                <a:cubicBezTo>
                  <a:pt x="19497" y="4503"/>
                  <a:pt x="19841" y="4503"/>
                  <a:pt x="20054" y="4341"/>
                </a:cubicBezTo>
                <a:cubicBezTo>
                  <a:pt x="20266" y="4178"/>
                  <a:pt x="20266" y="3915"/>
                  <a:pt x="20054" y="3753"/>
                </a:cubicBezTo>
                <a:cubicBezTo>
                  <a:pt x="19948" y="3672"/>
                  <a:pt x="19809" y="3631"/>
                  <a:pt x="19670" y="3631"/>
                </a:cubicBezTo>
                <a:close/>
                <a:moveTo>
                  <a:pt x="1972" y="3641"/>
                </a:moveTo>
                <a:cubicBezTo>
                  <a:pt x="1833" y="3641"/>
                  <a:pt x="1693" y="3681"/>
                  <a:pt x="1587" y="3762"/>
                </a:cubicBezTo>
                <a:cubicBezTo>
                  <a:pt x="1374" y="3925"/>
                  <a:pt x="1374" y="4187"/>
                  <a:pt x="1587" y="4349"/>
                </a:cubicBezTo>
                <a:cubicBezTo>
                  <a:pt x="1799" y="4512"/>
                  <a:pt x="2143" y="4512"/>
                  <a:pt x="2356" y="4349"/>
                </a:cubicBezTo>
                <a:cubicBezTo>
                  <a:pt x="2568" y="4187"/>
                  <a:pt x="2568" y="3925"/>
                  <a:pt x="2356" y="3762"/>
                </a:cubicBezTo>
                <a:cubicBezTo>
                  <a:pt x="2250" y="3681"/>
                  <a:pt x="2111" y="3641"/>
                  <a:pt x="1972" y="3641"/>
                </a:cubicBezTo>
                <a:close/>
                <a:moveTo>
                  <a:pt x="10828" y="3757"/>
                </a:moveTo>
                <a:cubicBezTo>
                  <a:pt x="9452" y="3757"/>
                  <a:pt x="8077" y="4158"/>
                  <a:pt x="7028" y="4959"/>
                </a:cubicBezTo>
                <a:cubicBezTo>
                  <a:pt x="5961" y="5773"/>
                  <a:pt x="5439" y="6844"/>
                  <a:pt x="5457" y="7911"/>
                </a:cubicBezTo>
                <a:cubicBezTo>
                  <a:pt x="5469" y="8140"/>
                  <a:pt x="5718" y="8319"/>
                  <a:pt x="6018" y="8316"/>
                </a:cubicBezTo>
                <a:cubicBezTo>
                  <a:pt x="6311" y="8313"/>
                  <a:pt x="6550" y="8135"/>
                  <a:pt x="6562" y="7911"/>
                </a:cubicBezTo>
                <a:cubicBezTo>
                  <a:pt x="6545" y="7060"/>
                  <a:pt x="6959" y="6205"/>
                  <a:pt x="7809" y="5556"/>
                </a:cubicBezTo>
                <a:cubicBezTo>
                  <a:pt x="8643" y="4920"/>
                  <a:pt x="9736" y="4602"/>
                  <a:pt x="10828" y="4602"/>
                </a:cubicBezTo>
                <a:cubicBezTo>
                  <a:pt x="11920" y="4602"/>
                  <a:pt x="13013" y="4920"/>
                  <a:pt x="13847" y="5556"/>
                </a:cubicBezTo>
                <a:cubicBezTo>
                  <a:pt x="14697" y="6205"/>
                  <a:pt x="15111" y="7060"/>
                  <a:pt x="15094" y="7911"/>
                </a:cubicBezTo>
                <a:cubicBezTo>
                  <a:pt x="15081" y="8154"/>
                  <a:pt x="15338" y="8355"/>
                  <a:pt x="15656" y="8351"/>
                </a:cubicBezTo>
                <a:cubicBezTo>
                  <a:pt x="15968" y="8348"/>
                  <a:pt x="16213" y="8148"/>
                  <a:pt x="16199" y="7911"/>
                </a:cubicBezTo>
                <a:cubicBezTo>
                  <a:pt x="16216" y="6844"/>
                  <a:pt x="15694" y="5773"/>
                  <a:pt x="14628" y="4959"/>
                </a:cubicBezTo>
                <a:cubicBezTo>
                  <a:pt x="13579" y="4158"/>
                  <a:pt x="12203" y="3757"/>
                  <a:pt x="10828" y="3757"/>
                </a:cubicBezTo>
                <a:close/>
                <a:moveTo>
                  <a:pt x="10741" y="6359"/>
                </a:moveTo>
                <a:cubicBezTo>
                  <a:pt x="10238" y="6359"/>
                  <a:pt x="9734" y="6505"/>
                  <a:pt x="9350" y="6799"/>
                </a:cubicBezTo>
                <a:cubicBezTo>
                  <a:pt x="8602" y="7370"/>
                  <a:pt x="8584" y="8286"/>
                  <a:pt x="9294" y="8875"/>
                </a:cubicBezTo>
                <a:cubicBezTo>
                  <a:pt x="9098" y="8936"/>
                  <a:pt x="8910" y="9010"/>
                  <a:pt x="8731" y="9099"/>
                </a:cubicBezTo>
                <a:cubicBezTo>
                  <a:pt x="8018" y="9454"/>
                  <a:pt x="7509" y="10003"/>
                  <a:pt x="7305" y="10635"/>
                </a:cubicBezTo>
                <a:cubicBezTo>
                  <a:pt x="7280" y="10717"/>
                  <a:pt x="7282" y="10803"/>
                  <a:pt x="7312" y="10885"/>
                </a:cubicBezTo>
                <a:cubicBezTo>
                  <a:pt x="7342" y="10969"/>
                  <a:pt x="7400" y="11045"/>
                  <a:pt x="7480" y="11107"/>
                </a:cubicBezTo>
                <a:cubicBezTo>
                  <a:pt x="8424" y="11687"/>
                  <a:pt x="9597" y="12004"/>
                  <a:pt x="10808" y="12005"/>
                </a:cubicBezTo>
                <a:cubicBezTo>
                  <a:pt x="12024" y="12006"/>
                  <a:pt x="13204" y="11689"/>
                  <a:pt x="14151" y="11107"/>
                </a:cubicBezTo>
                <a:cubicBezTo>
                  <a:pt x="14242" y="11058"/>
                  <a:pt x="14312" y="10991"/>
                  <a:pt x="14353" y="10912"/>
                </a:cubicBezTo>
                <a:cubicBezTo>
                  <a:pt x="14396" y="10828"/>
                  <a:pt x="14405" y="10736"/>
                  <a:pt x="14378" y="10649"/>
                </a:cubicBezTo>
                <a:cubicBezTo>
                  <a:pt x="14195" y="10083"/>
                  <a:pt x="13768" y="9581"/>
                  <a:pt x="13164" y="9225"/>
                </a:cubicBezTo>
                <a:cubicBezTo>
                  <a:pt x="12881" y="9057"/>
                  <a:pt x="12565" y="8929"/>
                  <a:pt x="12233" y="8838"/>
                </a:cubicBezTo>
                <a:cubicBezTo>
                  <a:pt x="12898" y="8248"/>
                  <a:pt x="12865" y="7358"/>
                  <a:pt x="12133" y="6799"/>
                </a:cubicBezTo>
                <a:cubicBezTo>
                  <a:pt x="11748" y="6505"/>
                  <a:pt x="11245" y="6359"/>
                  <a:pt x="10741" y="6359"/>
                </a:cubicBezTo>
                <a:close/>
                <a:moveTo>
                  <a:pt x="10741" y="7175"/>
                </a:moveTo>
                <a:cubicBezTo>
                  <a:pt x="10971" y="7175"/>
                  <a:pt x="11201" y="7242"/>
                  <a:pt x="11376" y="7376"/>
                </a:cubicBezTo>
                <a:cubicBezTo>
                  <a:pt x="11727" y="7643"/>
                  <a:pt x="11727" y="8078"/>
                  <a:pt x="11376" y="8345"/>
                </a:cubicBezTo>
                <a:cubicBezTo>
                  <a:pt x="11025" y="8613"/>
                  <a:pt x="10457" y="8613"/>
                  <a:pt x="10107" y="8345"/>
                </a:cubicBezTo>
                <a:cubicBezTo>
                  <a:pt x="9756" y="8078"/>
                  <a:pt x="9756" y="7643"/>
                  <a:pt x="10107" y="7376"/>
                </a:cubicBezTo>
                <a:cubicBezTo>
                  <a:pt x="10282" y="7242"/>
                  <a:pt x="10511" y="7175"/>
                  <a:pt x="10741" y="7175"/>
                </a:cubicBezTo>
                <a:close/>
                <a:moveTo>
                  <a:pt x="20951" y="7496"/>
                </a:moveTo>
                <a:cubicBezTo>
                  <a:pt x="20811" y="7496"/>
                  <a:pt x="20672" y="7536"/>
                  <a:pt x="20566" y="7617"/>
                </a:cubicBezTo>
                <a:cubicBezTo>
                  <a:pt x="20353" y="7779"/>
                  <a:pt x="20353" y="8043"/>
                  <a:pt x="20566" y="8205"/>
                </a:cubicBezTo>
                <a:cubicBezTo>
                  <a:pt x="20778" y="8367"/>
                  <a:pt x="21122" y="8367"/>
                  <a:pt x="21335" y="8205"/>
                </a:cubicBezTo>
                <a:cubicBezTo>
                  <a:pt x="21547" y="8043"/>
                  <a:pt x="21547" y="7779"/>
                  <a:pt x="21335" y="7617"/>
                </a:cubicBezTo>
                <a:cubicBezTo>
                  <a:pt x="21228" y="7536"/>
                  <a:pt x="21090" y="7496"/>
                  <a:pt x="20951" y="7496"/>
                </a:cubicBezTo>
                <a:close/>
                <a:moveTo>
                  <a:pt x="544" y="7505"/>
                </a:moveTo>
                <a:cubicBezTo>
                  <a:pt x="405" y="7505"/>
                  <a:pt x="266" y="7545"/>
                  <a:pt x="159" y="7627"/>
                </a:cubicBezTo>
                <a:cubicBezTo>
                  <a:pt x="-53" y="7789"/>
                  <a:pt x="-53" y="8051"/>
                  <a:pt x="159" y="8214"/>
                </a:cubicBezTo>
                <a:cubicBezTo>
                  <a:pt x="372" y="8376"/>
                  <a:pt x="717" y="8376"/>
                  <a:pt x="929" y="8214"/>
                </a:cubicBezTo>
                <a:cubicBezTo>
                  <a:pt x="1142" y="8051"/>
                  <a:pt x="1142" y="7789"/>
                  <a:pt x="929" y="7627"/>
                </a:cubicBezTo>
                <a:cubicBezTo>
                  <a:pt x="823" y="7545"/>
                  <a:pt x="684" y="7505"/>
                  <a:pt x="544" y="7505"/>
                </a:cubicBezTo>
                <a:close/>
                <a:moveTo>
                  <a:pt x="10848" y="9415"/>
                </a:moveTo>
                <a:cubicBezTo>
                  <a:pt x="11874" y="9421"/>
                  <a:pt x="12796" y="9893"/>
                  <a:pt x="13195" y="10614"/>
                </a:cubicBezTo>
                <a:cubicBezTo>
                  <a:pt x="12498" y="10966"/>
                  <a:pt x="11683" y="11154"/>
                  <a:pt x="10848" y="11158"/>
                </a:cubicBezTo>
                <a:cubicBezTo>
                  <a:pt x="9998" y="11161"/>
                  <a:pt x="9166" y="10972"/>
                  <a:pt x="8457" y="10614"/>
                </a:cubicBezTo>
                <a:cubicBezTo>
                  <a:pt x="8863" y="9882"/>
                  <a:pt x="9807" y="9409"/>
                  <a:pt x="10848" y="9415"/>
                </a:cubicBezTo>
                <a:close/>
                <a:moveTo>
                  <a:pt x="10828" y="12686"/>
                </a:moveTo>
                <a:cubicBezTo>
                  <a:pt x="10539" y="12686"/>
                  <a:pt x="10304" y="12865"/>
                  <a:pt x="10304" y="13086"/>
                </a:cubicBezTo>
                <a:lnTo>
                  <a:pt x="10304" y="13117"/>
                </a:lnTo>
                <a:cubicBezTo>
                  <a:pt x="10304" y="13337"/>
                  <a:pt x="10539" y="13517"/>
                  <a:pt x="10828" y="13517"/>
                </a:cubicBezTo>
                <a:cubicBezTo>
                  <a:pt x="11117" y="13517"/>
                  <a:pt x="11352" y="13337"/>
                  <a:pt x="11352" y="13117"/>
                </a:cubicBezTo>
                <a:lnTo>
                  <a:pt x="11352" y="13086"/>
                </a:lnTo>
                <a:cubicBezTo>
                  <a:pt x="11352" y="12865"/>
                  <a:pt x="11117" y="12686"/>
                  <a:pt x="10828" y="12686"/>
                </a:cubicBezTo>
                <a:close/>
                <a:moveTo>
                  <a:pt x="8525" y="16799"/>
                </a:moveTo>
                <a:lnTo>
                  <a:pt x="10136" y="16799"/>
                </a:lnTo>
                <a:lnTo>
                  <a:pt x="11514" y="16799"/>
                </a:lnTo>
                <a:lnTo>
                  <a:pt x="13130" y="16799"/>
                </a:lnTo>
                <a:lnTo>
                  <a:pt x="13130" y="18311"/>
                </a:lnTo>
                <a:cubicBezTo>
                  <a:pt x="13130" y="18559"/>
                  <a:pt x="13131" y="18686"/>
                  <a:pt x="13075" y="18820"/>
                </a:cubicBezTo>
                <a:cubicBezTo>
                  <a:pt x="13005" y="18967"/>
                  <a:pt x="12854" y="19082"/>
                  <a:pt x="12661" y="19135"/>
                </a:cubicBezTo>
                <a:cubicBezTo>
                  <a:pt x="12486" y="19178"/>
                  <a:pt x="12320" y="19178"/>
                  <a:pt x="11990" y="19178"/>
                </a:cubicBezTo>
                <a:lnTo>
                  <a:pt x="9662" y="19178"/>
                </a:lnTo>
                <a:cubicBezTo>
                  <a:pt x="9336" y="19178"/>
                  <a:pt x="9170" y="19178"/>
                  <a:pt x="8995" y="19135"/>
                </a:cubicBezTo>
                <a:cubicBezTo>
                  <a:pt x="8802" y="19082"/>
                  <a:pt x="8651" y="18967"/>
                  <a:pt x="8581" y="18820"/>
                </a:cubicBezTo>
                <a:cubicBezTo>
                  <a:pt x="8525" y="18686"/>
                  <a:pt x="8525" y="18559"/>
                  <a:pt x="8525" y="18307"/>
                </a:cubicBezTo>
                <a:lnTo>
                  <a:pt x="8525" y="16799"/>
                </a:lnTo>
                <a:close/>
                <a:moveTo>
                  <a:pt x="10807" y="20729"/>
                </a:moveTo>
                <a:cubicBezTo>
                  <a:pt x="10668" y="20729"/>
                  <a:pt x="10528" y="20770"/>
                  <a:pt x="10422" y="20851"/>
                </a:cubicBezTo>
                <a:cubicBezTo>
                  <a:pt x="10210" y="21013"/>
                  <a:pt x="10210" y="21276"/>
                  <a:pt x="10422" y="21438"/>
                </a:cubicBezTo>
                <a:cubicBezTo>
                  <a:pt x="10635" y="21600"/>
                  <a:pt x="10980" y="21600"/>
                  <a:pt x="11192" y="21438"/>
                </a:cubicBezTo>
                <a:cubicBezTo>
                  <a:pt x="11404" y="21276"/>
                  <a:pt x="11404" y="21013"/>
                  <a:pt x="11192" y="20851"/>
                </a:cubicBezTo>
                <a:cubicBezTo>
                  <a:pt x="11086" y="20770"/>
                  <a:pt x="10946" y="20729"/>
                  <a:pt x="10807" y="20729"/>
                </a:cubicBezTo>
                <a:close/>
              </a:path>
            </a:pathLst>
          </a:custGeom>
          <a:solidFill>
            <a:srgbClr val="4A504F"/>
          </a:solidFill>
          <a:ln w="127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 defTabSz="825171" eaLnBrk="0" fontAlgn="base" hangingPunct="0">
              <a:spcBef>
                <a:spcPct val="0"/>
              </a:spcBef>
              <a:spcAft>
                <a:spcPct val="0"/>
              </a:spcAft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>
              <a:solidFill>
                <a:srgbClr val="FFFFFF"/>
              </a:solidFill>
              <a:latin typeface="Oswald" panose="00000500000000000000" pitchFamily="2" charset="0"/>
              <a:ea typeface="Apex New Book" panose="02010600040501010103" pitchFamily="2" charset="0"/>
              <a:sym typeface="Helvetica Neue Medium"/>
            </a:endParaRPr>
          </a:p>
        </p:txBody>
      </p:sp>
      <p:sp>
        <p:nvSpPr>
          <p:cNvPr id="2070" name="CaixaDeTexto 2069">
            <a:extLst>
              <a:ext uri="{FF2B5EF4-FFF2-40B4-BE49-F238E27FC236}">
                <a16:creationId xmlns:a16="http://schemas.microsoft.com/office/drawing/2014/main" id="{1D62AB04-CEC1-CD0B-4B60-B3500D0BDB77}"/>
              </a:ext>
            </a:extLst>
          </p:cNvPr>
          <p:cNvSpPr txBox="1"/>
          <p:nvPr/>
        </p:nvSpPr>
        <p:spPr>
          <a:xfrm>
            <a:off x="6896121" y="0"/>
            <a:ext cx="7967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err="1">
                <a:solidFill>
                  <a:prstClr val="white"/>
                </a:solidFill>
                <a:latin typeface="Raleway Black" panose="020B0604020202020204" charset="0"/>
              </a:rPr>
              <a:t>Methodology</a:t>
            </a:r>
            <a:endParaRPr lang="pt-BR" sz="6000" b="1" dirty="0">
              <a:solidFill>
                <a:prstClr val="white"/>
              </a:solidFill>
              <a:latin typeface="Raleway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203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>
            <a:extLst>
              <a:ext uri="{FF2B5EF4-FFF2-40B4-BE49-F238E27FC236}">
                <a16:creationId xmlns:a16="http://schemas.microsoft.com/office/drawing/2014/main" id="{486CE872-C93E-411C-9C94-B044B4432AD5}"/>
              </a:ext>
            </a:extLst>
          </p:cNvPr>
          <p:cNvSpPr/>
          <p:nvPr/>
        </p:nvSpPr>
        <p:spPr>
          <a:xfrm>
            <a:off x="4799881" y="2640451"/>
            <a:ext cx="2476122" cy="2476122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rgbClr val="324B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4DEA796-44C1-4F31-9E76-1C9F077A3D6B}"/>
              </a:ext>
            </a:extLst>
          </p:cNvPr>
          <p:cNvSpPr txBox="1"/>
          <p:nvPr/>
        </p:nvSpPr>
        <p:spPr>
          <a:xfrm>
            <a:off x="4749575" y="3948931"/>
            <a:ext cx="2587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Code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Portability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Optimization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Specialists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F76CE1C-2F26-40F5-8DBC-BD53DB00D773}"/>
              </a:ext>
            </a:extLst>
          </p:cNvPr>
          <p:cNvSpPr txBox="1"/>
          <p:nvPr/>
        </p:nvSpPr>
        <p:spPr>
          <a:xfrm>
            <a:off x="4506215" y="3297618"/>
            <a:ext cx="3103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accent2">
                    <a:lumMod val="75000"/>
                  </a:schemeClr>
                </a:solidFill>
                <a:latin typeface="Raleway Black" panose="020B0A03030101060003" pitchFamily="34" charset="0"/>
              </a:rPr>
              <a:t>TIME HPC</a:t>
            </a:r>
          </a:p>
          <a:p>
            <a:pPr algn="ctr"/>
            <a:r>
              <a:rPr lang="pt-BR" sz="2000" dirty="0">
                <a:solidFill>
                  <a:schemeClr val="accent2">
                    <a:lumMod val="75000"/>
                  </a:schemeClr>
                </a:solidFill>
                <a:latin typeface="Raleway Black" panose="020B0A03030101060003" pitchFamily="34" charset="0"/>
              </a:rPr>
              <a:t>CIMATEC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5243CBA-1AE8-4DCE-9017-4813EA55DDB8}"/>
              </a:ext>
            </a:extLst>
          </p:cNvPr>
          <p:cNvSpPr txBox="1"/>
          <p:nvPr/>
        </p:nvSpPr>
        <p:spPr>
          <a:xfrm>
            <a:off x="8945908" y="2178647"/>
            <a:ext cx="329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Variables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such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as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Latency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Granularity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, Response Time, ... are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evaluated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86838AD-6BFB-4F3B-8506-287D039B7D0C}"/>
              </a:ext>
            </a:extLst>
          </p:cNvPr>
          <p:cNvSpPr txBox="1"/>
          <p:nvPr/>
        </p:nvSpPr>
        <p:spPr>
          <a:xfrm>
            <a:off x="8945907" y="1786784"/>
            <a:ext cx="3463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333F50"/>
                </a:solidFill>
                <a:latin typeface="Raleway Black" panose="020B0A03030101060003" pitchFamily="34" charset="0"/>
              </a:rPr>
              <a:t>ANALYSIS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F12D597-22C4-4A7E-A449-7554F1B76830}"/>
              </a:ext>
            </a:extLst>
          </p:cNvPr>
          <p:cNvSpPr txBox="1"/>
          <p:nvPr/>
        </p:nvSpPr>
        <p:spPr>
          <a:xfrm>
            <a:off x="70483" y="1786784"/>
            <a:ext cx="3103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rgbClr val="333F50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APPLICATION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C03F7A4-516A-4F8F-9060-0BCB9B424C4D}"/>
              </a:ext>
            </a:extLst>
          </p:cNvPr>
          <p:cNvSpPr txBox="1"/>
          <p:nvPr/>
        </p:nvSpPr>
        <p:spPr>
          <a:xfrm>
            <a:off x="-170310" y="2121989"/>
            <a:ext cx="329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Mapping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of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Computational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</a:p>
          <a:p>
            <a:pPr algn="r"/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Costs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Verdana" panose="020B0604030504040204" pitchFamily="34" charset="0"/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995E569-8B0C-4FEF-8877-DA0F0C20B440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049122" y="2121989"/>
            <a:ext cx="1113379" cy="881082"/>
          </a:xfrm>
          <a:prstGeom prst="straightConnector1">
            <a:avLst/>
          </a:prstGeom>
          <a:ln w="38100">
            <a:solidFill>
              <a:srgbClr val="324B5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EE85B783-1F51-42F3-B2F0-1CB1517FC5F4}"/>
              </a:ext>
            </a:extLst>
          </p:cNvPr>
          <p:cNvCxnSpPr>
            <a:cxnSpLocks/>
          </p:cNvCxnSpPr>
          <p:nvPr/>
        </p:nvCxnSpPr>
        <p:spPr>
          <a:xfrm flipV="1">
            <a:off x="6929918" y="2121989"/>
            <a:ext cx="1113379" cy="881082"/>
          </a:xfrm>
          <a:prstGeom prst="straightConnector1">
            <a:avLst/>
          </a:prstGeom>
          <a:ln w="38100">
            <a:solidFill>
              <a:srgbClr val="324B5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8007908-F663-4D27-94C2-89670D087044}"/>
              </a:ext>
            </a:extLst>
          </p:cNvPr>
          <p:cNvCxnSpPr>
            <a:cxnSpLocks/>
          </p:cNvCxnSpPr>
          <p:nvPr/>
        </p:nvCxnSpPr>
        <p:spPr>
          <a:xfrm flipH="1">
            <a:off x="4049122" y="4749810"/>
            <a:ext cx="1113379" cy="881082"/>
          </a:xfrm>
          <a:prstGeom prst="straightConnector1">
            <a:avLst/>
          </a:prstGeom>
          <a:ln w="38100">
            <a:solidFill>
              <a:srgbClr val="324B5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DDD05B87-6332-41B8-A889-94900F9361E7}"/>
              </a:ext>
            </a:extLst>
          </p:cNvPr>
          <p:cNvCxnSpPr>
            <a:cxnSpLocks/>
          </p:cNvCxnSpPr>
          <p:nvPr/>
        </p:nvCxnSpPr>
        <p:spPr>
          <a:xfrm>
            <a:off x="6929918" y="4749810"/>
            <a:ext cx="1113379" cy="881082"/>
          </a:xfrm>
          <a:prstGeom prst="straightConnector1">
            <a:avLst/>
          </a:prstGeom>
          <a:ln w="38100">
            <a:solidFill>
              <a:srgbClr val="324B5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99AAD7FF-DF7E-4A4D-8F3E-CB44F5CA309B}"/>
              </a:ext>
            </a:extLst>
          </p:cNvPr>
          <p:cNvCxnSpPr>
            <a:cxnSpLocks/>
          </p:cNvCxnSpPr>
          <p:nvPr/>
        </p:nvCxnSpPr>
        <p:spPr>
          <a:xfrm flipH="1">
            <a:off x="7280893" y="3912689"/>
            <a:ext cx="757299" cy="0"/>
          </a:xfrm>
          <a:prstGeom prst="straightConnector1">
            <a:avLst/>
          </a:prstGeom>
          <a:ln w="38100">
            <a:solidFill>
              <a:srgbClr val="324B5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2AB49D93-BB8E-485D-A53D-9F80BA885C85}"/>
              </a:ext>
            </a:extLst>
          </p:cNvPr>
          <p:cNvCxnSpPr>
            <a:cxnSpLocks/>
          </p:cNvCxnSpPr>
          <p:nvPr/>
        </p:nvCxnSpPr>
        <p:spPr>
          <a:xfrm flipH="1">
            <a:off x="3205432" y="2121989"/>
            <a:ext cx="844960" cy="0"/>
          </a:xfrm>
          <a:prstGeom prst="straightConnector1">
            <a:avLst/>
          </a:prstGeom>
          <a:ln w="38100">
            <a:solidFill>
              <a:srgbClr val="324B5F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1854A7E8-BFB5-4C51-A92B-3E814BA0A220}"/>
              </a:ext>
            </a:extLst>
          </p:cNvPr>
          <p:cNvCxnSpPr>
            <a:cxnSpLocks/>
          </p:cNvCxnSpPr>
          <p:nvPr/>
        </p:nvCxnSpPr>
        <p:spPr>
          <a:xfrm flipH="1">
            <a:off x="3205432" y="5630892"/>
            <a:ext cx="844960" cy="0"/>
          </a:xfrm>
          <a:prstGeom prst="straightConnector1">
            <a:avLst/>
          </a:prstGeom>
          <a:ln w="38100">
            <a:solidFill>
              <a:srgbClr val="324B5F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B7C0F6C-EE66-46EC-A154-0C357D8204C4}"/>
              </a:ext>
            </a:extLst>
          </p:cNvPr>
          <p:cNvCxnSpPr>
            <a:cxnSpLocks/>
          </p:cNvCxnSpPr>
          <p:nvPr/>
        </p:nvCxnSpPr>
        <p:spPr>
          <a:xfrm>
            <a:off x="8043297" y="5630892"/>
            <a:ext cx="844960" cy="0"/>
          </a:xfrm>
          <a:prstGeom prst="straightConnector1">
            <a:avLst/>
          </a:prstGeom>
          <a:ln w="38100">
            <a:solidFill>
              <a:srgbClr val="324B5F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FB0856BB-D454-4393-8903-CC5685A0ADA1}"/>
              </a:ext>
            </a:extLst>
          </p:cNvPr>
          <p:cNvCxnSpPr>
            <a:cxnSpLocks/>
          </p:cNvCxnSpPr>
          <p:nvPr/>
        </p:nvCxnSpPr>
        <p:spPr>
          <a:xfrm>
            <a:off x="8043297" y="2121989"/>
            <a:ext cx="844960" cy="0"/>
          </a:xfrm>
          <a:prstGeom prst="straightConnector1">
            <a:avLst/>
          </a:prstGeom>
          <a:ln w="38100">
            <a:solidFill>
              <a:srgbClr val="324B5F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CE9CFF48-0FCC-476F-8EE3-3172E7699D8F}"/>
              </a:ext>
            </a:extLst>
          </p:cNvPr>
          <p:cNvCxnSpPr>
            <a:cxnSpLocks/>
          </p:cNvCxnSpPr>
          <p:nvPr/>
        </p:nvCxnSpPr>
        <p:spPr>
          <a:xfrm flipH="1">
            <a:off x="8042893" y="3912689"/>
            <a:ext cx="757299" cy="0"/>
          </a:xfrm>
          <a:prstGeom prst="straightConnector1">
            <a:avLst/>
          </a:prstGeom>
          <a:ln w="38100">
            <a:solidFill>
              <a:srgbClr val="324B5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8C227D6B-C7E9-4278-9D4D-35C8289F348F}"/>
              </a:ext>
            </a:extLst>
          </p:cNvPr>
          <p:cNvCxnSpPr>
            <a:cxnSpLocks/>
          </p:cNvCxnSpPr>
          <p:nvPr/>
        </p:nvCxnSpPr>
        <p:spPr>
          <a:xfrm flipH="1">
            <a:off x="3280393" y="3912689"/>
            <a:ext cx="757299" cy="0"/>
          </a:xfrm>
          <a:prstGeom prst="straightConnector1">
            <a:avLst/>
          </a:prstGeom>
          <a:ln w="38100">
            <a:solidFill>
              <a:srgbClr val="324B5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29905AD5-B7C5-46E2-AEA7-F9074700F4D5}"/>
              </a:ext>
            </a:extLst>
          </p:cNvPr>
          <p:cNvCxnSpPr>
            <a:cxnSpLocks/>
          </p:cNvCxnSpPr>
          <p:nvPr/>
        </p:nvCxnSpPr>
        <p:spPr>
          <a:xfrm flipH="1">
            <a:off x="4042393" y="3912689"/>
            <a:ext cx="757299" cy="0"/>
          </a:xfrm>
          <a:prstGeom prst="straightConnector1">
            <a:avLst/>
          </a:prstGeom>
          <a:ln w="38100">
            <a:solidFill>
              <a:srgbClr val="324B5F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0B7A6C5B-420E-400A-810D-C3BE0D445126}"/>
              </a:ext>
            </a:extLst>
          </p:cNvPr>
          <p:cNvSpPr txBox="1"/>
          <p:nvPr/>
        </p:nvSpPr>
        <p:spPr>
          <a:xfrm>
            <a:off x="529332" y="246411"/>
            <a:ext cx="11057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333F50"/>
                </a:solidFill>
                <a:latin typeface="Raleway Black" panose="020B0604020202020204" charset="0"/>
              </a:rPr>
              <a:t>STRUCTURE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BA2CB59F-5DB6-46B7-B0E7-4EF9737D6F2D}"/>
              </a:ext>
            </a:extLst>
          </p:cNvPr>
          <p:cNvSpPr txBox="1"/>
          <p:nvPr/>
        </p:nvSpPr>
        <p:spPr>
          <a:xfrm>
            <a:off x="-90083" y="3912689"/>
            <a:ext cx="329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Adaptation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to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New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Computing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Architectures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CD3A6C2-06CC-4896-A3B6-4C0C8095BD35}"/>
              </a:ext>
            </a:extLst>
          </p:cNvPr>
          <p:cNvSpPr txBox="1"/>
          <p:nvPr/>
        </p:nvSpPr>
        <p:spPr>
          <a:xfrm>
            <a:off x="143341" y="3469099"/>
            <a:ext cx="3103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rgbClr val="333F50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PORTABILITY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EF4F73BE-3CB8-4FF3-92B1-DEF0FC50E4C1}"/>
              </a:ext>
            </a:extLst>
          </p:cNvPr>
          <p:cNvSpPr txBox="1"/>
          <p:nvPr/>
        </p:nvSpPr>
        <p:spPr>
          <a:xfrm>
            <a:off x="529332" y="5666272"/>
            <a:ext cx="26748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Decomposition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,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Distribution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and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Task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Assignment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Processes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2E5173BE-BD30-4C7B-8664-E8F2FCE71075}"/>
              </a:ext>
            </a:extLst>
          </p:cNvPr>
          <p:cNvSpPr txBox="1"/>
          <p:nvPr/>
        </p:nvSpPr>
        <p:spPr>
          <a:xfrm>
            <a:off x="70483" y="5342272"/>
            <a:ext cx="3103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rgbClr val="333F50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OPTIMIZATION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29F7F31-FEC7-4471-B6F1-5BDE8DB38E66}"/>
              </a:ext>
            </a:extLst>
          </p:cNvPr>
          <p:cNvSpPr txBox="1"/>
          <p:nvPr/>
        </p:nvSpPr>
        <p:spPr>
          <a:xfrm>
            <a:off x="8945908" y="3929952"/>
            <a:ext cx="329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Implementation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of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Computational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Models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90CF599-2A22-4971-AFCE-59299C78AB60}"/>
              </a:ext>
            </a:extLst>
          </p:cNvPr>
          <p:cNvSpPr txBox="1"/>
          <p:nvPr/>
        </p:nvSpPr>
        <p:spPr>
          <a:xfrm>
            <a:off x="8945908" y="3605952"/>
            <a:ext cx="3103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333F50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PARALLELISM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7D65E35-8178-4DBD-B31F-5EADDB3AF292}"/>
              </a:ext>
            </a:extLst>
          </p:cNvPr>
          <p:cNvSpPr txBox="1"/>
          <p:nvPr/>
        </p:nvSpPr>
        <p:spPr>
          <a:xfrm>
            <a:off x="8945908" y="5622204"/>
            <a:ext cx="32942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Monitoring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the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methodology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based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on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the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results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Verdana" panose="020B0604030504040204" pitchFamily="34" charset="0"/>
              </a:rPr>
              <a:t>obtained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0B244B0-240D-4696-9A98-AE51AC8E23EF}"/>
              </a:ext>
            </a:extLst>
          </p:cNvPr>
          <p:cNvSpPr txBox="1"/>
          <p:nvPr/>
        </p:nvSpPr>
        <p:spPr>
          <a:xfrm>
            <a:off x="8945908" y="4945664"/>
            <a:ext cx="3103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333F50"/>
                </a:solidFill>
                <a:latin typeface="Raleway Black" panose="020B0A03030101060003" pitchFamily="34" charset="0"/>
                <a:ea typeface="Apex New Heavy" panose="02010600040501010103" charset="0"/>
              </a:rPr>
              <a:t>PERFORMANCE RESULTS</a:t>
            </a:r>
          </a:p>
        </p:txBody>
      </p:sp>
      <p:pic>
        <p:nvPicPr>
          <p:cNvPr id="47" name="Picture 2" descr="http://intranet.fieb.org.br/corporativo/comunicacao/Marcas%20do%20Sistema/SENAI%20CIMATEC/SENAI_CIMATE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920" y="6316861"/>
            <a:ext cx="2100642" cy="46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93353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João Speglich"/>
          <p:cNvSpPr txBox="1"/>
          <p:nvPr/>
        </p:nvSpPr>
        <p:spPr>
          <a:xfrm>
            <a:off x="406428" y="5699748"/>
            <a:ext cx="1317669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JOÃO SPEGLICH</a:t>
            </a:r>
          </a:p>
          <a:p>
            <a:pPr algn="ctr"/>
            <a:r>
              <a:rPr lang="pt-BR" sz="1200" dirty="0" err="1"/>
              <a:t>Engineer</a:t>
            </a:r>
            <a:endParaRPr lang="pt-BR" sz="1200" dirty="0"/>
          </a:p>
          <a:p>
            <a:pPr algn="ctr"/>
            <a:r>
              <a:rPr lang="pt-BR" sz="1200" dirty="0" err="1"/>
              <a:t>Computing</a:t>
            </a:r>
            <a:endParaRPr sz="1200" dirty="0"/>
          </a:p>
        </p:txBody>
      </p:sp>
      <p:sp>
        <p:nvSpPr>
          <p:cNvPr id="4" name="João Speglich">
            <a:extLst>
              <a:ext uri="{FF2B5EF4-FFF2-40B4-BE49-F238E27FC236}">
                <a16:creationId xmlns:a16="http://schemas.microsoft.com/office/drawing/2014/main" id="{96A6D516-4D37-5686-E63B-4DE2978EC615}"/>
              </a:ext>
            </a:extLst>
          </p:cNvPr>
          <p:cNvSpPr txBox="1"/>
          <p:nvPr/>
        </p:nvSpPr>
        <p:spPr>
          <a:xfrm>
            <a:off x="235098" y="2370401"/>
            <a:ext cx="1769715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PETERSON NOGUEIRA</a:t>
            </a:r>
          </a:p>
          <a:p>
            <a:pPr algn="ctr"/>
            <a:r>
              <a:rPr lang="pt-BR" sz="1200" dirty="0"/>
              <a:t>PhD in</a:t>
            </a:r>
          </a:p>
          <a:p>
            <a:pPr algn="ctr"/>
            <a:r>
              <a:rPr lang="pt-BR" sz="1200" dirty="0" err="1"/>
              <a:t>Geophysics</a:t>
            </a:r>
            <a:endParaRPr sz="1200" dirty="0"/>
          </a:p>
        </p:txBody>
      </p:sp>
      <p:sp>
        <p:nvSpPr>
          <p:cNvPr id="6" name="João Speglich">
            <a:extLst>
              <a:ext uri="{FF2B5EF4-FFF2-40B4-BE49-F238E27FC236}">
                <a16:creationId xmlns:a16="http://schemas.microsoft.com/office/drawing/2014/main" id="{E1FE784C-472A-E2F3-9F4F-04DF43BF1319}"/>
              </a:ext>
            </a:extLst>
          </p:cNvPr>
          <p:cNvSpPr txBox="1"/>
          <p:nvPr/>
        </p:nvSpPr>
        <p:spPr>
          <a:xfrm>
            <a:off x="2124188" y="5743816"/>
            <a:ext cx="149201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GUSTAVO COELHO</a:t>
            </a:r>
          </a:p>
          <a:p>
            <a:pPr algn="ctr"/>
            <a:r>
              <a:rPr lang="pt-BR" sz="1200" dirty="0" err="1"/>
              <a:t>Engineer</a:t>
            </a:r>
            <a:endParaRPr lang="pt-BR" sz="1200" dirty="0"/>
          </a:p>
          <a:p>
            <a:pPr algn="ctr"/>
            <a:r>
              <a:rPr lang="pt-BR" sz="1200" dirty="0" err="1"/>
              <a:t>Computing</a:t>
            </a:r>
            <a:endParaRPr lang="pt-BR" sz="1200" dirty="0"/>
          </a:p>
        </p:txBody>
      </p:sp>
      <p:sp>
        <p:nvSpPr>
          <p:cNvPr id="8" name="João Speglich">
            <a:extLst>
              <a:ext uri="{FF2B5EF4-FFF2-40B4-BE49-F238E27FC236}">
                <a16:creationId xmlns:a16="http://schemas.microsoft.com/office/drawing/2014/main" id="{2ACD1B32-4F9B-2EEF-29AC-2FCA67A49260}"/>
              </a:ext>
            </a:extLst>
          </p:cNvPr>
          <p:cNvSpPr txBox="1"/>
          <p:nvPr/>
        </p:nvSpPr>
        <p:spPr>
          <a:xfrm>
            <a:off x="3963835" y="5743816"/>
            <a:ext cx="152811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GABRIEL PINHEIRO</a:t>
            </a:r>
          </a:p>
          <a:p>
            <a:pPr algn="ctr"/>
            <a:r>
              <a:rPr lang="pt-BR" sz="1200" dirty="0" err="1"/>
              <a:t>Engineer</a:t>
            </a:r>
            <a:endParaRPr lang="pt-BR" sz="1200" dirty="0"/>
          </a:p>
          <a:p>
            <a:pPr algn="ctr"/>
            <a:r>
              <a:rPr lang="pt-BR" sz="1200" dirty="0" err="1"/>
              <a:t>Computing</a:t>
            </a:r>
            <a:endParaRPr lang="pt-BR" sz="1200" dirty="0"/>
          </a:p>
        </p:txBody>
      </p:sp>
      <p:sp>
        <p:nvSpPr>
          <p:cNvPr id="12" name="João Speglich">
            <a:extLst>
              <a:ext uri="{FF2B5EF4-FFF2-40B4-BE49-F238E27FC236}">
                <a16:creationId xmlns:a16="http://schemas.microsoft.com/office/drawing/2014/main" id="{CECE3D95-86BC-C064-CC8B-5627B4DBF75A}"/>
              </a:ext>
            </a:extLst>
          </p:cNvPr>
          <p:cNvSpPr txBox="1"/>
          <p:nvPr/>
        </p:nvSpPr>
        <p:spPr>
          <a:xfrm>
            <a:off x="5883649" y="5725979"/>
            <a:ext cx="110607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FILIPE MILANI</a:t>
            </a:r>
          </a:p>
          <a:p>
            <a:pPr algn="ctr"/>
            <a:r>
              <a:rPr lang="pt-BR" sz="1200" dirty="0" err="1"/>
              <a:t>Engineer</a:t>
            </a:r>
            <a:endParaRPr lang="pt-BR" sz="1200" dirty="0"/>
          </a:p>
          <a:p>
            <a:pPr algn="ctr"/>
            <a:r>
              <a:rPr lang="pt-BR" sz="1200" dirty="0" err="1"/>
              <a:t>Computing</a:t>
            </a:r>
            <a:endParaRPr lang="pt-BR" sz="1200" dirty="0"/>
          </a:p>
        </p:txBody>
      </p:sp>
      <p:sp>
        <p:nvSpPr>
          <p:cNvPr id="16" name="João Speglich">
            <a:extLst>
              <a:ext uri="{FF2B5EF4-FFF2-40B4-BE49-F238E27FC236}">
                <a16:creationId xmlns:a16="http://schemas.microsoft.com/office/drawing/2014/main" id="{1C76536B-AA96-B6D3-0A56-5AE8348C2EEF}"/>
              </a:ext>
            </a:extLst>
          </p:cNvPr>
          <p:cNvSpPr txBox="1"/>
          <p:nvPr/>
        </p:nvSpPr>
        <p:spPr>
          <a:xfrm>
            <a:off x="7417119" y="2313702"/>
            <a:ext cx="1247137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OSCAR MOJICA</a:t>
            </a:r>
          </a:p>
          <a:p>
            <a:pPr algn="ctr"/>
            <a:r>
              <a:rPr lang="pt-BR" sz="1200" dirty="0"/>
              <a:t>PhD in</a:t>
            </a:r>
          </a:p>
          <a:p>
            <a:pPr algn="ctr"/>
            <a:r>
              <a:rPr lang="pt-BR" sz="1200" dirty="0" err="1"/>
              <a:t>Geophysics</a:t>
            </a:r>
            <a:endParaRPr sz="1200" dirty="0"/>
          </a:p>
        </p:txBody>
      </p:sp>
      <p:sp>
        <p:nvSpPr>
          <p:cNvPr id="17" name="Cabeça com Ombros">
            <a:extLst>
              <a:ext uri="{FF2B5EF4-FFF2-40B4-BE49-F238E27FC236}">
                <a16:creationId xmlns:a16="http://schemas.microsoft.com/office/drawing/2014/main" id="{4F9CCAB3-1BA4-37A6-9877-8502C6F38224}"/>
              </a:ext>
            </a:extLst>
          </p:cNvPr>
          <p:cNvSpPr/>
          <p:nvPr/>
        </p:nvSpPr>
        <p:spPr>
          <a:xfrm>
            <a:off x="808297" y="3376134"/>
            <a:ext cx="676994" cy="58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18" name="João Speglich">
            <a:extLst>
              <a:ext uri="{FF2B5EF4-FFF2-40B4-BE49-F238E27FC236}">
                <a16:creationId xmlns:a16="http://schemas.microsoft.com/office/drawing/2014/main" id="{44437667-6D77-4282-D650-965620B2958F}"/>
              </a:ext>
            </a:extLst>
          </p:cNvPr>
          <p:cNvSpPr txBox="1"/>
          <p:nvPr/>
        </p:nvSpPr>
        <p:spPr>
          <a:xfrm>
            <a:off x="485847" y="4047101"/>
            <a:ext cx="1222001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ÁTILA SARAIVA</a:t>
            </a:r>
          </a:p>
          <a:p>
            <a:pPr algn="ctr"/>
            <a:r>
              <a:rPr lang="pt-BR" sz="1200" dirty="0"/>
              <a:t>Master in</a:t>
            </a:r>
          </a:p>
          <a:p>
            <a:pPr algn="ctr"/>
            <a:r>
              <a:rPr lang="pt-BR" sz="1200" dirty="0" err="1"/>
              <a:t>Geophysics</a:t>
            </a:r>
            <a:endParaRPr sz="1200" dirty="0"/>
          </a:p>
        </p:txBody>
      </p:sp>
      <p:sp>
        <p:nvSpPr>
          <p:cNvPr id="19" name="Cabeça com Ombros">
            <a:extLst>
              <a:ext uri="{FF2B5EF4-FFF2-40B4-BE49-F238E27FC236}">
                <a16:creationId xmlns:a16="http://schemas.microsoft.com/office/drawing/2014/main" id="{498A0ABF-0417-B082-DDD9-C087F1C44A6A}"/>
              </a:ext>
            </a:extLst>
          </p:cNvPr>
          <p:cNvSpPr/>
          <p:nvPr/>
        </p:nvSpPr>
        <p:spPr>
          <a:xfrm>
            <a:off x="2464462" y="3339287"/>
            <a:ext cx="676994" cy="58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20" name="João Speglich">
            <a:extLst>
              <a:ext uri="{FF2B5EF4-FFF2-40B4-BE49-F238E27FC236}">
                <a16:creationId xmlns:a16="http://schemas.microsoft.com/office/drawing/2014/main" id="{B3E5BE5C-B013-B081-71A0-9CD398A56A89}"/>
              </a:ext>
            </a:extLst>
          </p:cNvPr>
          <p:cNvSpPr txBox="1"/>
          <p:nvPr/>
        </p:nvSpPr>
        <p:spPr>
          <a:xfrm>
            <a:off x="2253451" y="4036084"/>
            <a:ext cx="1144545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LAIAN MOURA</a:t>
            </a:r>
          </a:p>
          <a:p>
            <a:pPr algn="ctr"/>
            <a:r>
              <a:rPr lang="pt-BR" sz="1200" dirty="0"/>
              <a:t>Master in</a:t>
            </a:r>
          </a:p>
          <a:p>
            <a:pPr algn="ctr"/>
            <a:r>
              <a:rPr lang="pt-BR" sz="1200" dirty="0" err="1"/>
              <a:t>Geophysics</a:t>
            </a:r>
            <a:endParaRPr sz="1200" dirty="0"/>
          </a:p>
        </p:txBody>
      </p:sp>
      <p:sp>
        <p:nvSpPr>
          <p:cNvPr id="22" name="João Speglich">
            <a:extLst>
              <a:ext uri="{FF2B5EF4-FFF2-40B4-BE49-F238E27FC236}">
                <a16:creationId xmlns:a16="http://schemas.microsoft.com/office/drawing/2014/main" id="{21AE9CAC-23A6-FC74-09C8-90B852578935}"/>
              </a:ext>
            </a:extLst>
          </p:cNvPr>
          <p:cNvSpPr txBox="1"/>
          <p:nvPr/>
        </p:nvSpPr>
        <p:spPr>
          <a:xfrm>
            <a:off x="7495295" y="5667022"/>
            <a:ext cx="1378839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MATHEU SANTOS</a:t>
            </a:r>
          </a:p>
          <a:p>
            <a:pPr algn="ctr"/>
            <a:r>
              <a:rPr lang="pt-BR" sz="1200" dirty="0" err="1"/>
              <a:t>Engineer</a:t>
            </a:r>
            <a:endParaRPr lang="pt-BR" sz="1200" dirty="0"/>
          </a:p>
          <a:p>
            <a:pPr algn="ctr"/>
            <a:r>
              <a:rPr lang="pt-BR" sz="1200" dirty="0" err="1"/>
              <a:t>Computing</a:t>
            </a:r>
            <a:endParaRPr lang="pt-BR" sz="1200" dirty="0"/>
          </a:p>
        </p:txBody>
      </p:sp>
      <p:sp>
        <p:nvSpPr>
          <p:cNvPr id="24" name="João Speglich">
            <a:extLst>
              <a:ext uri="{FF2B5EF4-FFF2-40B4-BE49-F238E27FC236}">
                <a16:creationId xmlns:a16="http://schemas.microsoft.com/office/drawing/2014/main" id="{1CEF0902-0842-7D51-2D7C-6678C8982EBC}"/>
              </a:ext>
            </a:extLst>
          </p:cNvPr>
          <p:cNvSpPr txBox="1"/>
          <p:nvPr/>
        </p:nvSpPr>
        <p:spPr>
          <a:xfrm>
            <a:off x="7417382" y="3992045"/>
            <a:ext cx="1522854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TIAGO CONCEIÇÃO</a:t>
            </a:r>
          </a:p>
          <a:p>
            <a:pPr algn="ctr"/>
            <a:r>
              <a:rPr lang="pt-BR" sz="1200" dirty="0"/>
              <a:t>Master in</a:t>
            </a:r>
          </a:p>
          <a:p>
            <a:pPr algn="ctr"/>
            <a:r>
              <a:rPr lang="pt-BR" sz="1200" dirty="0" err="1"/>
              <a:t>Computing</a:t>
            </a:r>
            <a:r>
              <a:rPr lang="pt-BR" sz="1200" dirty="0"/>
              <a:t> Science</a:t>
            </a:r>
          </a:p>
        </p:txBody>
      </p:sp>
      <p:sp>
        <p:nvSpPr>
          <p:cNvPr id="26" name="João Speglich">
            <a:extLst>
              <a:ext uri="{FF2B5EF4-FFF2-40B4-BE49-F238E27FC236}">
                <a16:creationId xmlns:a16="http://schemas.microsoft.com/office/drawing/2014/main" id="{31467EA8-0370-6ECD-05F5-1FD2553B2D1D}"/>
              </a:ext>
            </a:extLst>
          </p:cNvPr>
          <p:cNvSpPr txBox="1"/>
          <p:nvPr/>
        </p:nvSpPr>
        <p:spPr>
          <a:xfrm>
            <a:off x="2125946" y="2339981"/>
            <a:ext cx="144937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MURILO BORATTO</a:t>
            </a:r>
          </a:p>
          <a:p>
            <a:pPr algn="ctr"/>
            <a:r>
              <a:rPr lang="pt-BR" sz="1200" dirty="0"/>
              <a:t>Doutor em</a:t>
            </a:r>
          </a:p>
          <a:p>
            <a:pPr algn="ctr"/>
            <a:r>
              <a:rPr lang="pt-BR" sz="1200" dirty="0"/>
              <a:t>Computação</a:t>
            </a:r>
            <a:endParaRPr sz="1200" dirty="0"/>
          </a:p>
        </p:txBody>
      </p:sp>
      <p:sp>
        <p:nvSpPr>
          <p:cNvPr id="28" name="João Speglich">
            <a:extLst>
              <a:ext uri="{FF2B5EF4-FFF2-40B4-BE49-F238E27FC236}">
                <a16:creationId xmlns:a16="http://schemas.microsoft.com/office/drawing/2014/main" id="{315BF157-C341-69CB-277B-5AE6FB944854}"/>
              </a:ext>
            </a:extLst>
          </p:cNvPr>
          <p:cNvSpPr txBox="1"/>
          <p:nvPr/>
        </p:nvSpPr>
        <p:spPr>
          <a:xfrm>
            <a:off x="3741109" y="2322144"/>
            <a:ext cx="1548501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LEONARDO FIALHO</a:t>
            </a:r>
          </a:p>
          <a:p>
            <a:pPr algn="ctr"/>
            <a:r>
              <a:rPr lang="pt-BR" sz="1200" dirty="0"/>
              <a:t>Doutor em </a:t>
            </a:r>
          </a:p>
          <a:p>
            <a:pPr algn="ctr"/>
            <a:r>
              <a:rPr lang="pt-BR" sz="1200" dirty="0"/>
              <a:t>Computação</a:t>
            </a:r>
          </a:p>
        </p:txBody>
      </p:sp>
      <p:sp>
        <p:nvSpPr>
          <p:cNvPr id="29" name="Cabeça com Ombros">
            <a:extLst>
              <a:ext uri="{FF2B5EF4-FFF2-40B4-BE49-F238E27FC236}">
                <a16:creationId xmlns:a16="http://schemas.microsoft.com/office/drawing/2014/main" id="{40E7D56C-091A-FBDE-57EE-EC3E20199428}"/>
              </a:ext>
            </a:extLst>
          </p:cNvPr>
          <p:cNvSpPr/>
          <p:nvPr/>
        </p:nvSpPr>
        <p:spPr>
          <a:xfrm>
            <a:off x="7784527" y="3310510"/>
            <a:ext cx="676994" cy="58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30" name="João Speglich">
            <a:extLst>
              <a:ext uri="{FF2B5EF4-FFF2-40B4-BE49-F238E27FC236}">
                <a16:creationId xmlns:a16="http://schemas.microsoft.com/office/drawing/2014/main" id="{8E4EEA37-4FAA-1D79-30C7-9E04B13489B3}"/>
              </a:ext>
            </a:extLst>
          </p:cNvPr>
          <p:cNvSpPr txBox="1"/>
          <p:nvPr/>
        </p:nvSpPr>
        <p:spPr>
          <a:xfrm>
            <a:off x="3965324" y="4008445"/>
            <a:ext cx="1330942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VICTOR KOHENE</a:t>
            </a:r>
          </a:p>
          <a:p>
            <a:pPr algn="ctr"/>
            <a:r>
              <a:rPr lang="pt-BR" sz="1200" dirty="0"/>
              <a:t>Master in</a:t>
            </a:r>
          </a:p>
          <a:p>
            <a:pPr algn="ctr"/>
            <a:r>
              <a:rPr lang="pt-BR" sz="1200" dirty="0" err="1"/>
              <a:t>Geophysics</a:t>
            </a:r>
            <a:endParaRPr sz="1200" dirty="0"/>
          </a:p>
        </p:txBody>
      </p:sp>
      <p:sp>
        <p:nvSpPr>
          <p:cNvPr id="32" name="João Speglich">
            <a:extLst>
              <a:ext uri="{FF2B5EF4-FFF2-40B4-BE49-F238E27FC236}">
                <a16:creationId xmlns:a16="http://schemas.microsoft.com/office/drawing/2014/main" id="{AABD3751-E192-BF5A-06F2-888CD272C6F7}"/>
              </a:ext>
            </a:extLst>
          </p:cNvPr>
          <p:cNvSpPr txBox="1"/>
          <p:nvPr/>
        </p:nvSpPr>
        <p:spPr>
          <a:xfrm>
            <a:off x="5692694" y="2339981"/>
            <a:ext cx="1599797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MARCELO OLIVEIRA</a:t>
            </a:r>
          </a:p>
          <a:p>
            <a:pPr algn="ctr"/>
            <a:r>
              <a:rPr lang="pt-BR" sz="1200" dirty="0"/>
              <a:t>Doutor em </a:t>
            </a:r>
          </a:p>
          <a:p>
            <a:pPr algn="ctr"/>
            <a:r>
              <a:rPr lang="pt-BR" sz="1200" dirty="0"/>
              <a:t>Computação</a:t>
            </a:r>
          </a:p>
        </p:txBody>
      </p:sp>
      <p:sp>
        <p:nvSpPr>
          <p:cNvPr id="41" name="object 57">
            <a:extLst>
              <a:ext uri="{FF2B5EF4-FFF2-40B4-BE49-F238E27FC236}">
                <a16:creationId xmlns:a16="http://schemas.microsoft.com/office/drawing/2014/main" id="{A8A4C384-2A26-1BE8-6F6A-5E24BB24AA34}"/>
              </a:ext>
            </a:extLst>
          </p:cNvPr>
          <p:cNvSpPr txBox="1"/>
          <p:nvPr/>
        </p:nvSpPr>
        <p:spPr>
          <a:xfrm>
            <a:off x="10102745" y="2104366"/>
            <a:ext cx="8896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800" spc="-10" dirty="0">
                <a:latin typeface="Arial"/>
                <a:cs typeface="Arial"/>
              </a:rPr>
              <a:t>Masters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2" name="object 58">
            <a:extLst>
              <a:ext uri="{FF2B5EF4-FFF2-40B4-BE49-F238E27FC236}">
                <a16:creationId xmlns:a16="http://schemas.microsoft.com/office/drawing/2014/main" id="{C77B76C8-4A3C-324B-8BCD-21231416642F}"/>
              </a:ext>
            </a:extLst>
          </p:cNvPr>
          <p:cNvGrpSpPr/>
          <p:nvPr/>
        </p:nvGrpSpPr>
        <p:grpSpPr>
          <a:xfrm>
            <a:off x="9606500" y="1502436"/>
            <a:ext cx="381635" cy="381635"/>
            <a:chOff x="539598" y="2505184"/>
            <a:chExt cx="381635" cy="381635"/>
          </a:xfrm>
        </p:grpSpPr>
        <p:pic>
          <p:nvPicPr>
            <p:cNvPr id="43" name="object 59">
              <a:extLst>
                <a:ext uri="{FF2B5EF4-FFF2-40B4-BE49-F238E27FC236}">
                  <a16:creationId xmlns:a16="http://schemas.microsoft.com/office/drawing/2014/main" id="{913F4777-899B-C091-409C-23BCD951EF5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598" y="2505184"/>
              <a:ext cx="381201" cy="381201"/>
            </a:xfrm>
            <a:prstGeom prst="rect">
              <a:avLst/>
            </a:prstGeom>
          </p:spPr>
        </p:pic>
        <p:sp>
          <p:nvSpPr>
            <p:cNvPr id="44" name="object 60">
              <a:extLst>
                <a:ext uri="{FF2B5EF4-FFF2-40B4-BE49-F238E27FC236}">
                  <a16:creationId xmlns:a16="http://schemas.microsoft.com/office/drawing/2014/main" id="{867007E4-E8D2-BA7B-F1DF-2E5DBB47138D}"/>
                </a:ext>
              </a:extLst>
            </p:cNvPr>
            <p:cNvSpPr/>
            <p:nvPr/>
          </p:nvSpPr>
          <p:spPr>
            <a:xfrm>
              <a:off x="539598" y="2505184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5">
                  <a:moveTo>
                    <a:pt x="0" y="129600"/>
                  </a:moveTo>
                  <a:lnTo>
                    <a:pt x="129600" y="129600"/>
                  </a:lnTo>
                  <a:lnTo>
                    <a:pt x="129600" y="0"/>
                  </a:lnTo>
                  <a:lnTo>
                    <a:pt x="251601" y="0"/>
                  </a:lnTo>
                  <a:lnTo>
                    <a:pt x="251601" y="129600"/>
                  </a:lnTo>
                  <a:lnTo>
                    <a:pt x="381201" y="129600"/>
                  </a:lnTo>
                  <a:lnTo>
                    <a:pt x="381201" y="251601"/>
                  </a:lnTo>
                  <a:lnTo>
                    <a:pt x="251601" y="251601"/>
                  </a:lnTo>
                  <a:lnTo>
                    <a:pt x="251601" y="381201"/>
                  </a:lnTo>
                  <a:lnTo>
                    <a:pt x="129600" y="381201"/>
                  </a:lnTo>
                  <a:lnTo>
                    <a:pt x="129600" y="251601"/>
                  </a:lnTo>
                  <a:lnTo>
                    <a:pt x="0" y="251601"/>
                  </a:lnTo>
                  <a:lnTo>
                    <a:pt x="0" y="129600"/>
                  </a:lnTo>
                  <a:close/>
                </a:path>
              </a:pathLst>
            </a:custGeom>
            <a:ln w="635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62">
            <a:extLst>
              <a:ext uri="{FF2B5EF4-FFF2-40B4-BE49-F238E27FC236}">
                <a16:creationId xmlns:a16="http://schemas.microsoft.com/office/drawing/2014/main" id="{88D6C1CE-C618-EB35-5261-858DC2FEDBF1}"/>
              </a:ext>
            </a:extLst>
          </p:cNvPr>
          <p:cNvSpPr txBox="1"/>
          <p:nvPr/>
        </p:nvSpPr>
        <p:spPr>
          <a:xfrm>
            <a:off x="10054286" y="2751987"/>
            <a:ext cx="165664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800" b="1" spc="-10" dirty="0">
                <a:latin typeface="Arial"/>
                <a:cs typeface="Arial"/>
              </a:rPr>
              <a:t>Experts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51" name="object 67">
            <a:extLst>
              <a:ext uri="{FF2B5EF4-FFF2-40B4-BE49-F238E27FC236}">
                <a16:creationId xmlns:a16="http://schemas.microsoft.com/office/drawing/2014/main" id="{6DE5BF3D-9011-9431-D498-D3D794ED0F5B}"/>
              </a:ext>
            </a:extLst>
          </p:cNvPr>
          <p:cNvSpPr txBox="1"/>
          <p:nvPr/>
        </p:nvSpPr>
        <p:spPr>
          <a:xfrm>
            <a:off x="9310253" y="1548343"/>
            <a:ext cx="1894408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8670">
              <a:lnSpc>
                <a:spcPct val="100000"/>
              </a:lnSpc>
              <a:spcBef>
                <a:spcPts val="100"/>
              </a:spcBef>
            </a:pPr>
            <a:r>
              <a:rPr lang="pt-BR" sz="1800" b="1" spc="-20" dirty="0" err="1">
                <a:latin typeface="Arial"/>
                <a:cs typeface="Arial"/>
              </a:rPr>
              <a:t>PhDs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52" name="object 64">
            <a:extLst>
              <a:ext uri="{FF2B5EF4-FFF2-40B4-BE49-F238E27FC236}">
                <a16:creationId xmlns:a16="http://schemas.microsoft.com/office/drawing/2014/main" id="{5ACD52A6-1BC6-FB8F-5092-3753081B189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06499" y="2751987"/>
            <a:ext cx="381201" cy="381201"/>
          </a:xfrm>
          <a:prstGeom prst="rect">
            <a:avLst/>
          </a:prstGeom>
        </p:spPr>
      </p:pic>
      <p:pic>
        <p:nvPicPr>
          <p:cNvPr id="53" name="object 51">
            <a:extLst>
              <a:ext uri="{FF2B5EF4-FFF2-40B4-BE49-F238E27FC236}">
                <a16:creationId xmlns:a16="http://schemas.microsoft.com/office/drawing/2014/main" id="{C080698E-6689-33BC-F61A-BD0E70B7500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06500" y="2107527"/>
            <a:ext cx="381201" cy="381200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DD41771F-AC0E-76CC-5109-C7FE8245DF69}"/>
              </a:ext>
            </a:extLst>
          </p:cNvPr>
          <p:cNvSpPr txBox="1"/>
          <p:nvPr/>
        </p:nvSpPr>
        <p:spPr>
          <a:xfrm>
            <a:off x="275577" y="224112"/>
            <a:ext cx="88579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rgbClr val="333F50"/>
                </a:solidFill>
                <a:latin typeface="Raleway Black" panose="020B0604020202020204" charset="0"/>
              </a:rPr>
              <a:t>OPTIMIZATION TEAM</a:t>
            </a:r>
            <a:endParaRPr lang="pt-BR" sz="6000" b="1" dirty="0">
              <a:solidFill>
                <a:srgbClr val="333F50"/>
              </a:solidFill>
              <a:latin typeface="Raleway Black" panose="020B0604020202020204" charset="0"/>
            </a:endParaRPr>
          </a:p>
        </p:txBody>
      </p:sp>
      <p:sp>
        <p:nvSpPr>
          <p:cNvPr id="2" name="Cabeça com Ombros">
            <a:extLst>
              <a:ext uri="{FF2B5EF4-FFF2-40B4-BE49-F238E27FC236}">
                <a16:creationId xmlns:a16="http://schemas.microsoft.com/office/drawing/2014/main" id="{5894BD7C-ADB0-EAA0-68AB-22D8A59B211B}"/>
              </a:ext>
            </a:extLst>
          </p:cNvPr>
          <p:cNvSpPr/>
          <p:nvPr/>
        </p:nvSpPr>
        <p:spPr>
          <a:xfrm>
            <a:off x="4281201" y="1607301"/>
            <a:ext cx="784653" cy="651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Cabeça com Ombros">
            <a:extLst>
              <a:ext uri="{FF2B5EF4-FFF2-40B4-BE49-F238E27FC236}">
                <a16:creationId xmlns:a16="http://schemas.microsoft.com/office/drawing/2014/main" id="{7799E4C1-1361-3377-7A49-55D8765B0B80}"/>
              </a:ext>
            </a:extLst>
          </p:cNvPr>
          <p:cNvSpPr/>
          <p:nvPr/>
        </p:nvSpPr>
        <p:spPr>
          <a:xfrm>
            <a:off x="700638" y="5010992"/>
            <a:ext cx="748070" cy="63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" name="Cabeça com Ombros">
            <a:extLst>
              <a:ext uri="{FF2B5EF4-FFF2-40B4-BE49-F238E27FC236}">
                <a16:creationId xmlns:a16="http://schemas.microsoft.com/office/drawing/2014/main" id="{D0896BE1-6A64-61CB-ED8D-2246680D2942}"/>
              </a:ext>
            </a:extLst>
          </p:cNvPr>
          <p:cNvSpPr/>
          <p:nvPr/>
        </p:nvSpPr>
        <p:spPr>
          <a:xfrm>
            <a:off x="2386013" y="1574836"/>
            <a:ext cx="784653" cy="651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" name="Cabeça com Ombros">
            <a:extLst>
              <a:ext uri="{FF2B5EF4-FFF2-40B4-BE49-F238E27FC236}">
                <a16:creationId xmlns:a16="http://schemas.microsoft.com/office/drawing/2014/main" id="{62948887-BDB6-1F4C-A0C9-8E53B9A73F86}"/>
              </a:ext>
            </a:extLst>
          </p:cNvPr>
          <p:cNvSpPr/>
          <p:nvPr/>
        </p:nvSpPr>
        <p:spPr>
          <a:xfrm>
            <a:off x="7679305" y="1606824"/>
            <a:ext cx="784653" cy="651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Cabeça com Ombros">
            <a:extLst>
              <a:ext uri="{FF2B5EF4-FFF2-40B4-BE49-F238E27FC236}">
                <a16:creationId xmlns:a16="http://schemas.microsoft.com/office/drawing/2014/main" id="{7EEA15EA-47F1-0101-A984-CD49B92EC5AB}"/>
              </a:ext>
            </a:extLst>
          </p:cNvPr>
          <p:cNvSpPr/>
          <p:nvPr/>
        </p:nvSpPr>
        <p:spPr>
          <a:xfrm>
            <a:off x="6096000" y="1606824"/>
            <a:ext cx="784653" cy="651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" name="Cabeça com Ombros">
            <a:extLst>
              <a:ext uri="{FF2B5EF4-FFF2-40B4-BE49-F238E27FC236}">
                <a16:creationId xmlns:a16="http://schemas.microsoft.com/office/drawing/2014/main" id="{EEB59D86-4140-940C-3DB9-B28F033D46E0}"/>
              </a:ext>
            </a:extLst>
          </p:cNvPr>
          <p:cNvSpPr/>
          <p:nvPr/>
        </p:nvSpPr>
        <p:spPr>
          <a:xfrm>
            <a:off x="2531363" y="5024492"/>
            <a:ext cx="748070" cy="63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3" name="Cabeça com Ombros">
            <a:extLst>
              <a:ext uri="{FF2B5EF4-FFF2-40B4-BE49-F238E27FC236}">
                <a16:creationId xmlns:a16="http://schemas.microsoft.com/office/drawing/2014/main" id="{055FAD62-5E6A-EDB5-30E2-88457318DFA4}"/>
              </a:ext>
            </a:extLst>
          </p:cNvPr>
          <p:cNvSpPr/>
          <p:nvPr/>
        </p:nvSpPr>
        <p:spPr>
          <a:xfrm>
            <a:off x="4429786" y="5012351"/>
            <a:ext cx="748070" cy="63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" name="Cabeça com Ombros">
            <a:extLst>
              <a:ext uri="{FF2B5EF4-FFF2-40B4-BE49-F238E27FC236}">
                <a16:creationId xmlns:a16="http://schemas.microsoft.com/office/drawing/2014/main" id="{5D639955-6C1C-8E56-CB02-E8738BF85F5B}"/>
              </a:ext>
            </a:extLst>
          </p:cNvPr>
          <p:cNvSpPr/>
          <p:nvPr/>
        </p:nvSpPr>
        <p:spPr>
          <a:xfrm>
            <a:off x="6083050" y="5010992"/>
            <a:ext cx="748070" cy="63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6" name="Cabeça com Ombros">
            <a:extLst>
              <a:ext uri="{FF2B5EF4-FFF2-40B4-BE49-F238E27FC236}">
                <a16:creationId xmlns:a16="http://schemas.microsoft.com/office/drawing/2014/main" id="{46ECBD8C-186C-1C26-AD64-3AA98B41AE94}"/>
              </a:ext>
            </a:extLst>
          </p:cNvPr>
          <p:cNvSpPr/>
          <p:nvPr/>
        </p:nvSpPr>
        <p:spPr>
          <a:xfrm>
            <a:off x="700638" y="1625040"/>
            <a:ext cx="784653" cy="6517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8" name="Cabeça com Ombros">
            <a:extLst>
              <a:ext uri="{FF2B5EF4-FFF2-40B4-BE49-F238E27FC236}">
                <a16:creationId xmlns:a16="http://schemas.microsoft.com/office/drawing/2014/main" id="{0061DBC1-A613-33AF-3CDB-E33213ED9852}"/>
              </a:ext>
            </a:extLst>
          </p:cNvPr>
          <p:cNvSpPr/>
          <p:nvPr/>
        </p:nvSpPr>
        <p:spPr>
          <a:xfrm>
            <a:off x="4227629" y="3333652"/>
            <a:ext cx="676994" cy="58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  <p:sp>
        <p:nvSpPr>
          <p:cNvPr id="39" name="Cabeça com Ombros">
            <a:extLst>
              <a:ext uri="{FF2B5EF4-FFF2-40B4-BE49-F238E27FC236}">
                <a16:creationId xmlns:a16="http://schemas.microsoft.com/office/drawing/2014/main" id="{C53C72BC-759B-106A-85BC-FCF83BA0E687}"/>
              </a:ext>
            </a:extLst>
          </p:cNvPr>
          <p:cNvSpPr/>
          <p:nvPr/>
        </p:nvSpPr>
        <p:spPr>
          <a:xfrm>
            <a:off x="7762741" y="4945137"/>
            <a:ext cx="748070" cy="633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" name="João Speglich">
            <a:extLst>
              <a:ext uri="{FF2B5EF4-FFF2-40B4-BE49-F238E27FC236}">
                <a16:creationId xmlns:a16="http://schemas.microsoft.com/office/drawing/2014/main" id="{8FBBE933-5BBB-577D-F792-AAB3617E9444}"/>
              </a:ext>
            </a:extLst>
          </p:cNvPr>
          <p:cNvSpPr txBox="1"/>
          <p:nvPr/>
        </p:nvSpPr>
        <p:spPr>
          <a:xfrm>
            <a:off x="5763836" y="4015187"/>
            <a:ext cx="1569149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 algn="ctr"/>
            <a:r>
              <a:rPr lang="pt-BR" sz="1200" dirty="0"/>
              <a:t>RODRIGO SANTANA</a:t>
            </a:r>
          </a:p>
          <a:p>
            <a:pPr algn="ctr"/>
            <a:r>
              <a:rPr lang="pt-BR" sz="1200" dirty="0"/>
              <a:t>Master in</a:t>
            </a:r>
          </a:p>
          <a:p>
            <a:pPr algn="ctr"/>
            <a:r>
              <a:rPr lang="pt-BR" sz="1200" dirty="0" err="1"/>
              <a:t>Geophysics</a:t>
            </a:r>
            <a:endParaRPr sz="1200" dirty="0"/>
          </a:p>
        </p:txBody>
      </p:sp>
      <p:sp>
        <p:nvSpPr>
          <p:cNvPr id="7" name="Cabeça com Ombros">
            <a:extLst>
              <a:ext uri="{FF2B5EF4-FFF2-40B4-BE49-F238E27FC236}">
                <a16:creationId xmlns:a16="http://schemas.microsoft.com/office/drawing/2014/main" id="{DC881C59-C62A-A289-6D86-EB3100735427}"/>
              </a:ext>
            </a:extLst>
          </p:cNvPr>
          <p:cNvSpPr/>
          <p:nvPr/>
        </p:nvSpPr>
        <p:spPr>
          <a:xfrm>
            <a:off x="6154126" y="3333652"/>
            <a:ext cx="676994" cy="5865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8419" y="0"/>
                  <a:pt x="7041" y="1374"/>
                  <a:pt x="6553" y="3337"/>
                </a:cubicBezTo>
                <a:cubicBezTo>
                  <a:pt x="6322" y="4269"/>
                  <a:pt x="6312" y="5365"/>
                  <a:pt x="6383" y="6556"/>
                </a:cubicBezTo>
                <a:cubicBezTo>
                  <a:pt x="6251" y="6550"/>
                  <a:pt x="6103" y="6550"/>
                  <a:pt x="5944" y="6556"/>
                </a:cubicBezTo>
                <a:cubicBezTo>
                  <a:pt x="5170" y="6600"/>
                  <a:pt x="5740" y="8660"/>
                  <a:pt x="6261" y="9870"/>
                </a:cubicBezTo>
                <a:cubicBezTo>
                  <a:pt x="6371" y="10117"/>
                  <a:pt x="6602" y="10060"/>
                  <a:pt x="6700" y="10028"/>
                </a:cubicBezTo>
                <a:cubicBezTo>
                  <a:pt x="6898" y="12074"/>
                  <a:pt x="7173" y="12688"/>
                  <a:pt x="7865" y="13587"/>
                </a:cubicBezTo>
                <a:lnTo>
                  <a:pt x="7853" y="14563"/>
                </a:lnTo>
                <a:cubicBezTo>
                  <a:pt x="7836" y="15893"/>
                  <a:pt x="7177" y="16995"/>
                  <a:pt x="6102" y="17704"/>
                </a:cubicBezTo>
                <a:cubicBezTo>
                  <a:pt x="6014" y="17761"/>
                  <a:pt x="5927" y="17818"/>
                  <a:pt x="5839" y="17863"/>
                </a:cubicBezTo>
                <a:cubicBezTo>
                  <a:pt x="5335" y="18148"/>
                  <a:pt x="4780" y="18293"/>
                  <a:pt x="4221" y="18318"/>
                </a:cubicBezTo>
                <a:cubicBezTo>
                  <a:pt x="1630" y="18457"/>
                  <a:pt x="779" y="19820"/>
                  <a:pt x="0" y="21600"/>
                </a:cubicBezTo>
                <a:lnTo>
                  <a:pt x="10801" y="21600"/>
                </a:lnTo>
                <a:lnTo>
                  <a:pt x="21600" y="21600"/>
                </a:lnTo>
                <a:cubicBezTo>
                  <a:pt x="20821" y="19820"/>
                  <a:pt x="19970" y="18457"/>
                  <a:pt x="17379" y="18318"/>
                </a:cubicBezTo>
                <a:cubicBezTo>
                  <a:pt x="16820" y="18286"/>
                  <a:pt x="16260" y="18148"/>
                  <a:pt x="15761" y="17863"/>
                </a:cubicBezTo>
                <a:cubicBezTo>
                  <a:pt x="15678" y="17812"/>
                  <a:pt x="15591" y="17761"/>
                  <a:pt x="15498" y="17704"/>
                </a:cubicBezTo>
                <a:cubicBezTo>
                  <a:pt x="14423" y="16995"/>
                  <a:pt x="13758" y="15893"/>
                  <a:pt x="13747" y="14563"/>
                </a:cubicBezTo>
                <a:lnTo>
                  <a:pt x="13737" y="13587"/>
                </a:lnTo>
                <a:cubicBezTo>
                  <a:pt x="14428" y="12688"/>
                  <a:pt x="14697" y="12074"/>
                  <a:pt x="14900" y="10028"/>
                </a:cubicBezTo>
                <a:cubicBezTo>
                  <a:pt x="14993" y="10066"/>
                  <a:pt x="15229" y="10123"/>
                  <a:pt x="15339" y="9870"/>
                </a:cubicBezTo>
                <a:cubicBezTo>
                  <a:pt x="15865" y="8660"/>
                  <a:pt x="16431" y="6600"/>
                  <a:pt x="15658" y="6556"/>
                </a:cubicBezTo>
                <a:cubicBezTo>
                  <a:pt x="15498" y="6550"/>
                  <a:pt x="15350" y="6543"/>
                  <a:pt x="15219" y="6556"/>
                </a:cubicBezTo>
                <a:cubicBezTo>
                  <a:pt x="15290" y="5371"/>
                  <a:pt x="15283" y="4269"/>
                  <a:pt x="15047" y="3337"/>
                </a:cubicBezTo>
                <a:cubicBezTo>
                  <a:pt x="14559" y="1374"/>
                  <a:pt x="13183" y="0"/>
                  <a:pt x="10801" y="0"/>
                </a:cubicBezTo>
                <a:close/>
              </a:path>
            </a:pathLst>
          </a:custGeom>
          <a:solidFill>
            <a:srgbClr val="ED220D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defTabSz="41275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sz="120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7392"/>
          <a:stretch/>
        </p:blipFill>
        <p:spPr>
          <a:xfrm>
            <a:off x="623392" y="1340767"/>
            <a:ext cx="10716626" cy="5472609"/>
          </a:xfrm>
          <a:prstGeom prst="rect">
            <a:avLst/>
          </a:prstGeom>
        </p:spPr>
      </p:pic>
      <p:sp>
        <p:nvSpPr>
          <p:cNvPr id="49" name="Elipse 48"/>
          <p:cNvSpPr>
            <a:spLocks noChangeAspect="1"/>
          </p:cNvSpPr>
          <p:nvPr/>
        </p:nvSpPr>
        <p:spPr>
          <a:xfrm>
            <a:off x="1369004" y="3050944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Elipse 49"/>
          <p:cNvSpPr>
            <a:spLocks noChangeAspect="1"/>
          </p:cNvSpPr>
          <p:nvPr/>
        </p:nvSpPr>
        <p:spPr>
          <a:xfrm>
            <a:off x="2772800" y="2958704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Elipse 50"/>
          <p:cNvSpPr>
            <a:spLocks noChangeAspect="1"/>
          </p:cNvSpPr>
          <p:nvPr/>
        </p:nvSpPr>
        <p:spPr>
          <a:xfrm>
            <a:off x="2888665" y="2946938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Elipse 51"/>
          <p:cNvSpPr>
            <a:spLocks noChangeAspect="1"/>
          </p:cNvSpPr>
          <p:nvPr/>
        </p:nvSpPr>
        <p:spPr>
          <a:xfrm>
            <a:off x="3001807" y="2898536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Elipse 53"/>
          <p:cNvSpPr>
            <a:spLocks noChangeAspect="1"/>
          </p:cNvSpPr>
          <p:nvPr/>
        </p:nvSpPr>
        <p:spPr>
          <a:xfrm>
            <a:off x="2862319" y="5750256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Elipse 54"/>
          <p:cNvSpPr>
            <a:spLocks noChangeAspect="1"/>
          </p:cNvSpPr>
          <p:nvPr/>
        </p:nvSpPr>
        <p:spPr>
          <a:xfrm>
            <a:off x="3545998" y="5687256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Elipse 55"/>
          <p:cNvSpPr>
            <a:spLocks noChangeAspect="1"/>
          </p:cNvSpPr>
          <p:nvPr/>
        </p:nvSpPr>
        <p:spPr>
          <a:xfrm>
            <a:off x="5562551" y="2412808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Elipse 56"/>
          <p:cNvSpPr>
            <a:spLocks noChangeAspect="1"/>
          </p:cNvSpPr>
          <p:nvPr/>
        </p:nvSpPr>
        <p:spPr>
          <a:xfrm>
            <a:off x="5516054" y="2590516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Elipse 57"/>
          <p:cNvSpPr>
            <a:spLocks noChangeAspect="1"/>
          </p:cNvSpPr>
          <p:nvPr/>
        </p:nvSpPr>
        <p:spPr>
          <a:xfrm>
            <a:off x="5562551" y="2501662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>
            <a:spLocks noChangeAspect="1"/>
          </p:cNvSpPr>
          <p:nvPr/>
        </p:nvSpPr>
        <p:spPr>
          <a:xfrm>
            <a:off x="5368552" y="2645920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>
            <a:spLocks noChangeAspect="1"/>
          </p:cNvSpPr>
          <p:nvPr/>
        </p:nvSpPr>
        <p:spPr>
          <a:xfrm>
            <a:off x="5254338" y="2645920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>
            <a:spLocks noChangeAspect="1"/>
          </p:cNvSpPr>
          <p:nvPr/>
        </p:nvSpPr>
        <p:spPr>
          <a:xfrm>
            <a:off x="4980334" y="3029976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>
            <a:spLocks noChangeAspect="1"/>
          </p:cNvSpPr>
          <p:nvPr/>
        </p:nvSpPr>
        <p:spPr>
          <a:xfrm>
            <a:off x="5267964" y="2961536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>
            <a:spLocks noChangeAspect="1"/>
          </p:cNvSpPr>
          <p:nvPr/>
        </p:nvSpPr>
        <p:spPr>
          <a:xfrm>
            <a:off x="5302009" y="2812430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>
            <a:spLocks noChangeAspect="1"/>
          </p:cNvSpPr>
          <p:nvPr/>
        </p:nvSpPr>
        <p:spPr>
          <a:xfrm>
            <a:off x="5610461" y="2095832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>
            <a:spLocks noChangeAspect="1"/>
          </p:cNvSpPr>
          <p:nvPr/>
        </p:nvSpPr>
        <p:spPr>
          <a:xfrm>
            <a:off x="5242566" y="2452963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CaixaDeTexto 70">
            <a:hlinkClick r:id="" action="ppaction://noaction"/>
          </p:cNvPr>
          <p:cNvSpPr txBox="1"/>
          <p:nvPr/>
        </p:nvSpPr>
        <p:spPr>
          <a:xfrm>
            <a:off x="5218" y="5555098"/>
            <a:ext cx="91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rgbClr val="289955"/>
                </a:solidFill>
                <a:latin typeface="Calibri" panose="020F0502020204030204" pitchFamily="34" charset="0"/>
                <a:cs typeface="Arial" charset="0"/>
              </a:rPr>
              <a:t>.EDU</a:t>
            </a:r>
          </a:p>
        </p:txBody>
      </p:sp>
      <p:sp>
        <p:nvSpPr>
          <p:cNvPr id="74" name="Título 1"/>
          <p:cNvSpPr txBox="1">
            <a:spLocks/>
          </p:cNvSpPr>
          <p:nvPr/>
        </p:nvSpPr>
        <p:spPr>
          <a:xfrm>
            <a:off x="668062" y="648825"/>
            <a:ext cx="9028338" cy="643922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pt-BR" sz="4115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CIMATEC – </a:t>
            </a:r>
            <a:r>
              <a:rPr lang="pt-BR" sz="4115" dirty="0" err="1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Collaboration</a:t>
            </a:r>
            <a:r>
              <a:rPr lang="pt-BR" sz="4115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 in </a:t>
            </a:r>
            <a:r>
              <a:rPr lang="pt-BR" sz="4115" dirty="0" err="1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the</a:t>
            </a:r>
            <a:r>
              <a:rPr lang="pt-BR" sz="4115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 World</a:t>
            </a:r>
          </a:p>
        </p:txBody>
      </p:sp>
      <p:cxnSp>
        <p:nvCxnSpPr>
          <p:cNvPr id="8" name="Conector Angulado 7"/>
          <p:cNvCxnSpPr/>
          <p:nvPr/>
        </p:nvCxnSpPr>
        <p:spPr>
          <a:xfrm>
            <a:off x="2532247" y="3260987"/>
            <a:ext cx="4162842" cy="1943373"/>
          </a:xfrm>
          <a:prstGeom prst="bentConnector3">
            <a:avLst>
              <a:gd name="adj1" fmla="val 79195"/>
            </a:avLst>
          </a:prstGeom>
          <a:solidFill>
            <a:schemeClr val="bg1"/>
          </a:solidFill>
          <a:ln>
            <a:solidFill>
              <a:srgbClr val="289955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Conector Angulado 95"/>
          <p:cNvCxnSpPr/>
          <p:nvPr/>
        </p:nvCxnSpPr>
        <p:spPr>
          <a:xfrm>
            <a:off x="3127795" y="5911032"/>
            <a:ext cx="831890" cy="436824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>
            <a:solidFill>
              <a:srgbClr val="289955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9" name="Conector Angulado 138"/>
          <p:cNvCxnSpPr>
            <a:endCxn id="114" idx="1"/>
          </p:cNvCxnSpPr>
          <p:nvPr/>
        </p:nvCxnSpPr>
        <p:spPr>
          <a:xfrm rot="16200000" flipH="1">
            <a:off x="4941386" y="2839489"/>
            <a:ext cx="1264812" cy="756383"/>
          </a:xfrm>
          <a:prstGeom prst="bentConnector2">
            <a:avLst/>
          </a:prstGeom>
          <a:solidFill>
            <a:schemeClr val="bg1"/>
          </a:solidFill>
          <a:ln>
            <a:solidFill>
              <a:srgbClr val="289955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Retângulo 94"/>
          <p:cNvSpPr>
            <a:spLocks noChangeAspect="1"/>
          </p:cNvSpPr>
          <p:nvPr/>
        </p:nvSpPr>
        <p:spPr>
          <a:xfrm>
            <a:off x="6695089" y="5173006"/>
            <a:ext cx="4513479" cy="1276990"/>
          </a:xfrm>
          <a:prstGeom prst="rect">
            <a:avLst/>
          </a:prstGeom>
          <a:solidFill>
            <a:schemeClr val="bg1"/>
          </a:solidFill>
          <a:ln>
            <a:solidFill>
              <a:srgbClr val="289955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1" name="Agrupar 100"/>
          <p:cNvGrpSpPr>
            <a:grpSpLocks noChangeAspect="1"/>
          </p:cNvGrpSpPr>
          <p:nvPr/>
        </p:nvGrpSpPr>
        <p:grpSpPr>
          <a:xfrm>
            <a:off x="6843161" y="5485186"/>
            <a:ext cx="4266018" cy="608110"/>
            <a:chOff x="3911730" y="3185356"/>
            <a:chExt cx="6805999" cy="970178"/>
          </a:xfrm>
        </p:grpSpPr>
        <p:pic>
          <p:nvPicPr>
            <p:cNvPr id="102" name="Imagem 10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30" y="3407881"/>
              <a:ext cx="1706669" cy="525129"/>
            </a:xfrm>
            <a:prstGeom prst="rect">
              <a:avLst/>
            </a:prstGeom>
          </p:spPr>
        </p:pic>
        <p:pic>
          <p:nvPicPr>
            <p:cNvPr id="103" name="Imagem 10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413" y="3185356"/>
              <a:ext cx="1216341" cy="819708"/>
            </a:xfrm>
            <a:prstGeom prst="rect">
              <a:avLst/>
            </a:prstGeom>
          </p:spPr>
        </p:pic>
        <p:pic>
          <p:nvPicPr>
            <p:cNvPr id="104" name="Imagem 10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046" y="3302997"/>
              <a:ext cx="1170213" cy="734896"/>
            </a:xfrm>
            <a:prstGeom prst="rect">
              <a:avLst/>
            </a:prstGeom>
          </p:spPr>
        </p:pic>
        <p:pic>
          <p:nvPicPr>
            <p:cNvPr id="105" name="Imagem 10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7551" y="3185356"/>
              <a:ext cx="970178" cy="970178"/>
            </a:xfrm>
            <a:prstGeom prst="rect">
              <a:avLst/>
            </a:prstGeom>
          </p:spPr>
        </p:pic>
      </p:grpSp>
      <p:sp>
        <p:nvSpPr>
          <p:cNvPr id="106" name="CaixaDeTexto 105"/>
          <p:cNvSpPr txBox="1">
            <a:spLocks noChangeAspect="1"/>
          </p:cNvSpPr>
          <p:nvPr/>
        </p:nvSpPr>
        <p:spPr>
          <a:xfrm>
            <a:off x="7978840" y="6145559"/>
            <a:ext cx="1945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USA</a:t>
            </a:r>
          </a:p>
        </p:txBody>
      </p:sp>
      <p:sp>
        <p:nvSpPr>
          <p:cNvPr id="107" name="Retângulo 106"/>
          <p:cNvSpPr>
            <a:spLocks noChangeAspect="1"/>
          </p:cNvSpPr>
          <p:nvPr/>
        </p:nvSpPr>
        <p:spPr>
          <a:xfrm>
            <a:off x="3944479" y="5371487"/>
            <a:ext cx="2705312" cy="1078509"/>
          </a:xfrm>
          <a:prstGeom prst="rect">
            <a:avLst/>
          </a:prstGeom>
          <a:solidFill>
            <a:schemeClr val="bg1"/>
          </a:solidFill>
          <a:ln>
            <a:solidFill>
              <a:srgbClr val="289955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8" name="Imagem 10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01" y="5529712"/>
            <a:ext cx="896613" cy="563584"/>
          </a:xfrm>
          <a:prstGeom prst="rect">
            <a:avLst/>
          </a:prstGeom>
        </p:spPr>
      </p:pic>
      <p:sp>
        <p:nvSpPr>
          <p:cNvPr id="110" name="CaixaDeTexto 109"/>
          <p:cNvSpPr txBox="1">
            <a:spLocks noChangeAspect="1"/>
          </p:cNvSpPr>
          <p:nvPr/>
        </p:nvSpPr>
        <p:spPr>
          <a:xfrm>
            <a:off x="4235067" y="6145559"/>
            <a:ext cx="77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CHILE</a:t>
            </a:r>
          </a:p>
        </p:txBody>
      </p:sp>
      <p:sp>
        <p:nvSpPr>
          <p:cNvPr id="111" name="CaixaDeTexto 110"/>
          <p:cNvSpPr txBox="1">
            <a:spLocks noChangeAspect="1"/>
          </p:cNvSpPr>
          <p:nvPr/>
        </p:nvSpPr>
        <p:spPr>
          <a:xfrm>
            <a:off x="5552609" y="6145559"/>
            <a:ext cx="94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URUGUAY</a:t>
            </a:r>
          </a:p>
        </p:txBody>
      </p:sp>
      <p:cxnSp>
        <p:nvCxnSpPr>
          <p:cNvPr id="112" name="Conector reto 111"/>
          <p:cNvCxnSpPr>
            <a:cxnSpLocks noChangeAspect="1"/>
            <a:stCxn id="107" idx="0"/>
            <a:endCxn id="107" idx="2"/>
          </p:cNvCxnSpPr>
          <p:nvPr/>
        </p:nvCxnSpPr>
        <p:spPr>
          <a:xfrm>
            <a:off x="5297135" y="5371487"/>
            <a:ext cx="0" cy="10785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m 1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89" y="5621409"/>
            <a:ext cx="1131300" cy="380191"/>
          </a:xfrm>
          <a:prstGeom prst="rect">
            <a:avLst/>
          </a:prstGeom>
        </p:spPr>
      </p:pic>
      <p:sp>
        <p:nvSpPr>
          <p:cNvPr id="114" name="Retângulo 113"/>
          <p:cNvSpPr/>
          <p:nvPr/>
        </p:nvSpPr>
        <p:spPr>
          <a:xfrm>
            <a:off x="5951984" y="2564904"/>
            <a:ext cx="6148561" cy="2570365"/>
          </a:xfrm>
          <a:prstGeom prst="rect">
            <a:avLst/>
          </a:prstGeom>
          <a:solidFill>
            <a:schemeClr val="bg1"/>
          </a:solidFill>
          <a:ln>
            <a:solidFill>
              <a:srgbClr val="289955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9" name="Imagem 1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884" y="4174469"/>
            <a:ext cx="1197636" cy="288776"/>
          </a:xfrm>
          <a:prstGeom prst="rect">
            <a:avLst/>
          </a:prstGeom>
        </p:spPr>
      </p:pic>
      <p:pic>
        <p:nvPicPr>
          <p:cNvPr id="140" name="Imagem 1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987" y="3833525"/>
            <a:ext cx="845474" cy="582321"/>
          </a:xfrm>
          <a:prstGeom prst="rect">
            <a:avLst/>
          </a:prstGeom>
        </p:spPr>
      </p:pic>
      <p:pic>
        <p:nvPicPr>
          <p:cNvPr id="141" name="Imagem 1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276" y="4575273"/>
            <a:ext cx="1154897" cy="252219"/>
          </a:xfrm>
          <a:prstGeom prst="rect">
            <a:avLst/>
          </a:prstGeom>
        </p:spPr>
      </p:pic>
      <p:sp>
        <p:nvSpPr>
          <p:cNvPr id="143" name="CaixaDeTexto 142"/>
          <p:cNvSpPr txBox="1">
            <a:spLocks noChangeAspect="1"/>
          </p:cNvSpPr>
          <p:nvPr/>
        </p:nvSpPr>
        <p:spPr>
          <a:xfrm>
            <a:off x="7176120" y="3311116"/>
            <a:ext cx="1255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ENGLAND</a:t>
            </a:r>
          </a:p>
        </p:txBody>
      </p:sp>
      <p:sp>
        <p:nvSpPr>
          <p:cNvPr id="144" name="CaixaDeTexto 143"/>
          <p:cNvSpPr txBox="1">
            <a:spLocks noChangeAspect="1"/>
          </p:cNvSpPr>
          <p:nvPr/>
        </p:nvSpPr>
        <p:spPr>
          <a:xfrm>
            <a:off x="9643249" y="4827492"/>
            <a:ext cx="1068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PORTUGAL</a:t>
            </a:r>
          </a:p>
        </p:txBody>
      </p:sp>
      <p:sp>
        <p:nvSpPr>
          <p:cNvPr id="145" name="CaixaDeTexto 144"/>
          <p:cNvSpPr txBox="1">
            <a:spLocks noChangeAspect="1"/>
          </p:cNvSpPr>
          <p:nvPr/>
        </p:nvSpPr>
        <p:spPr>
          <a:xfrm>
            <a:off x="6286511" y="4827492"/>
            <a:ext cx="1122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ENGLAND</a:t>
            </a:r>
          </a:p>
        </p:txBody>
      </p:sp>
      <p:sp>
        <p:nvSpPr>
          <p:cNvPr id="146" name="CaixaDeTexto 145"/>
          <p:cNvSpPr txBox="1">
            <a:spLocks noChangeAspect="1"/>
          </p:cNvSpPr>
          <p:nvPr/>
        </p:nvSpPr>
        <p:spPr>
          <a:xfrm>
            <a:off x="11062781" y="4827492"/>
            <a:ext cx="8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SPAIN</a:t>
            </a:r>
          </a:p>
        </p:txBody>
      </p:sp>
      <p:pic>
        <p:nvPicPr>
          <p:cNvPr id="147" name="Imagem 14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59"/>
          <a:stretch/>
        </p:blipFill>
        <p:spPr>
          <a:xfrm>
            <a:off x="7827273" y="4183397"/>
            <a:ext cx="1581095" cy="284055"/>
          </a:xfrm>
          <a:prstGeom prst="rect">
            <a:avLst/>
          </a:prstGeom>
        </p:spPr>
      </p:pic>
      <p:sp>
        <p:nvSpPr>
          <p:cNvPr id="148" name="CaixaDeTexto 147"/>
          <p:cNvSpPr txBox="1">
            <a:spLocks noChangeAspect="1"/>
          </p:cNvSpPr>
          <p:nvPr/>
        </p:nvSpPr>
        <p:spPr>
          <a:xfrm>
            <a:off x="8142081" y="4827492"/>
            <a:ext cx="951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NORWAY</a:t>
            </a:r>
          </a:p>
        </p:txBody>
      </p:sp>
      <p:cxnSp>
        <p:nvCxnSpPr>
          <p:cNvPr id="149" name="Conector reto 148"/>
          <p:cNvCxnSpPr>
            <a:cxnSpLocks noChangeAspect="1"/>
          </p:cNvCxnSpPr>
          <p:nvPr/>
        </p:nvCxnSpPr>
        <p:spPr>
          <a:xfrm>
            <a:off x="7721323" y="3661768"/>
            <a:ext cx="0" cy="14735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to 149"/>
          <p:cNvCxnSpPr/>
          <p:nvPr/>
        </p:nvCxnSpPr>
        <p:spPr>
          <a:xfrm flipH="1">
            <a:off x="5951985" y="3661768"/>
            <a:ext cx="61485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to 150"/>
          <p:cNvCxnSpPr>
            <a:cxnSpLocks noChangeAspect="1"/>
          </p:cNvCxnSpPr>
          <p:nvPr/>
        </p:nvCxnSpPr>
        <p:spPr>
          <a:xfrm>
            <a:off x="9449514" y="3661768"/>
            <a:ext cx="0" cy="14735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ector reto 151"/>
          <p:cNvCxnSpPr>
            <a:cxnSpLocks noChangeAspect="1"/>
          </p:cNvCxnSpPr>
          <p:nvPr/>
        </p:nvCxnSpPr>
        <p:spPr>
          <a:xfrm>
            <a:off x="10902278" y="3661768"/>
            <a:ext cx="0" cy="147350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Imagem 1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560" y="2905513"/>
            <a:ext cx="724397" cy="356112"/>
          </a:xfrm>
          <a:prstGeom prst="rect">
            <a:avLst/>
          </a:prstGeom>
        </p:spPr>
      </p:pic>
      <p:cxnSp>
        <p:nvCxnSpPr>
          <p:cNvPr id="155" name="Conector reto 154"/>
          <p:cNvCxnSpPr>
            <a:cxnSpLocks noChangeAspect="1"/>
          </p:cNvCxnSpPr>
          <p:nvPr/>
        </p:nvCxnSpPr>
        <p:spPr>
          <a:xfrm>
            <a:off x="9696400" y="2582770"/>
            <a:ext cx="0" cy="10789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CaixaDeTexto 156"/>
          <p:cNvSpPr txBox="1">
            <a:spLocks noChangeAspect="1"/>
          </p:cNvSpPr>
          <p:nvPr/>
        </p:nvSpPr>
        <p:spPr>
          <a:xfrm>
            <a:off x="10848528" y="3339700"/>
            <a:ext cx="1426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FRANCE</a:t>
            </a:r>
          </a:p>
        </p:txBody>
      </p:sp>
      <p:cxnSp>
        <p:nvCxnSpPr>
          <p:cNvPr id="158" name="Conector reto 157"/>
          <p:cNvCxnSpPr>
            <a:cxnSpLocks noChangeAspect="1"/>
          </p:cNvCxnSpPr>
          <p:nvPr/>
        </p:nvCxnSpPr>
        <p:spPr>
          <a:xfrm>
            <a:off x="11028879" y="2582770"/>
            <a:ext cx="0" cy="107899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Uma imagem contendo placar&#10;&#10;Descrição gerada automaticamente">
            <a:extLst>
              <a:ext uri="{FF2B5EF4-FFF2-40B4-BE49-F238E27FC236}">
                <a16:creationId xmlns:a16="http://schemas.microsoft.com/office/drawing/2014/main" id="{BA4E430A-1711-4709-BD3E-79381556D3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4300" y="0"/>
            <a:ext cx="4457700" cy="81915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3316E38-E3F8-3373-3676-8C185A286D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34885" y="2698364"/>
            <a:ext cx="1482498" cy="4409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356EDCE-B9BE-497E-6010-A1925B9FD8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02906" y="2674388"/>
            <a:ext cx="1457042" cy="54996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0100A86-FC7A-153E-A369-4060FE6AE7D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139831" y="3865292"/>
            <a:ext cx="769593" cy="75867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360904-E673-0618-8558-6CEAD65A5762}"/>
              </a:ext>
            </a:extLst>
          </p:cNvPr>
          <p:cNvSpPr txBox="1">
            <a:spLocks noChangeAspect="1"/>
          </p:cNvSpPr>
          <p:nvPr/>
        </p:nvSpPr>
        <p:spPr>
          <a:xfrm>
            <a:off x="9659753" y="3327179"/>
            <a:ext cx="1426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NETHERLANDS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F9CDC9F-6877-741C-B99F-018075CFBF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58741" y="2606804"/>
            <a:ext cx="1007797" cy="6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88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6" b="7392"/>
          <a:stretch/>
        </p:blipFill>
        <p:spPr>
          <a:xfrm>
            <a:off x="623392" y="1340767"/>
            <a:ext cx="10716626" cy="5472609"/>
          </a:xfrm>
          <a:prstGeom prst="rect">
            <a:avLst/>
          </a:prstGeom>
        </p:spPr>
      </p:pic>
      <p:sp>
        <p:nvSpPr>
          <p:cNvPr id="25" name="Elipse 24"/>
          <p:cNvSpPr>
            <a:spLocks noChangeAspect="1"/>
          </p:cNvSpPr>
          <p:nvPr/>
        </p:nvSpPr>
        <p:spPr>
          <a:xfrm>
            <a:off x="2364244" y="2714900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Elipse 26"/>
          <p:cNvSpPr>
            <a:spLocks noChangeAspect="1"/>
          </p:cNvSpPr>
          <p:nvPr/>
        </p:nvSpPr>
        <p:spPr>
          <a:xfrm>
            <a:off x="1255864" y="3029966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>
            <a:spLocks noChangeAspect="1"/>
          </p:cNvSpPr>
          <p:nvPr/>
        </p:nvSpPr>
        <p:spPr>
          <a:xfrm>
            <a:off x="2469254" y="3134988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Elipse 31"/>
          <p:cNvSpPr>
            <a:spLocks noChangeAspect="1"/>
          </p:cNvSpPr>
          <p:nvPr/>
        </p:nvSpPr>
        <p:spPr>
          <a:xfrm>
            <a:off x="2695533" y="2924944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lipse 34"/>
          <p:cNvSpPr>
            <a:spLocks noChangeAspect="1"/>
          </p:cNvSpPr>
          <p:nvPr/>
        </p:nvSpPr>
        <p:spPr>
          <a:xfrm>
            <a:off x="2800543" y="2819922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Elipse 35"/>
          <p:cNvSpPr>
            <a:spLocks noChangeAspect="1"/>
          </p:cNvSpPr>
          <p:nvPr/>
        </p:nvSpPr>
        <p:spPr>
          <a:xfrm>
            <a:off x="2980831" y="2714900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Elipse 36"/>
          <p:cNvSpPr>
            <a:spLocks noChangeAspect="1"/>
          </p:cNvSpPr>
          <p:nvPr/>
        </p:nvSpPr>
        <p:spPr>
          <a:xfrm>
            <a:off x="2921812" y="2819922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Elipse 37"/>
          <p:cNvSpPr>
            <a:spLocks noChangeAspect="1"/>
          </p:cNvSpPr>
          <p:nvPr/>
        </p:nvSpPr>
        <p:spPr>
          <a:xfrm>
            <a:off x="2875821" y="5877272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Elipse 38"/>
          <p:cNvSpPr>
            <a:spLocks noChangeAspect="1"/>
          </p:cNvSpPr>
          <p:nvPr/>
        </p:nvSpPr>
        <p:spPr>
          <a:xfrm>
            <a:off x="3431704" y="5667228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Elipse 39"/>
          <p:cNvSpPr>
            <a:spLocks noChangeAspect="1"/>
          </p:cNvSpPr>
          <p:nvPr/>
        </p:nvSpPr>
        <p:spPr>
          <a:xfrm>
            <a:off x="5283300" y="2590516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5375920" y="2582920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>
            <a:spLocks noChangeAspect="1"/>
          </p:cNvSpPr>
          <p:nvPr/>
        </p:nvSpPr>
        <p:spPr>
          <a:xfrm>
            <a:off x="5393950" y="2479410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>
            <a:spLocks noChangeAspect="1"/>
          </p:cNvSpPr>
          <p:nvPr/>
        </p:nvSpPr>
        <p:spPr>
          <a:xfrm>
            <a:off x="5484475" y="2464516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>
            <a:spLocks noChangeAspect="1"/>
          </p:cNvSpPr>
          <p:nvPr/>
        </p:nvSpPr>
        <p:spPr>
          <a:xfrm>
            <a:off x="5501906" y="2115688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>
            <a:spLocks noChangeAspect="1"/>
          </p:cNvSpPr>
          <p:nvPr/>
        </p:nvSpPr>
        <p:spPr>
          <a:xfrm>
            <a:off x="5469139" y="2546403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>
            <a:spLocks noChangeAspect="1"/>
          </p:cNvSpPr>
          <p:nvPr/>
        </p:nvSpPr>
        <p:spPr>
          <a:xfrm>
            <a:off x="5015880" y="2977995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>
            <a:spLocks noChangeAspect="1"/>
          </p:cNvSpPr>
          <p:nvPr/>
        </p:nvSpPr>
        <p:spPr>
          <a:xfrm>
            <a:off x="4977694" y="2882922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Elipse 47"/>
          <p:cNvSpPr>
            <a:spLocks noChangeAspect="1"/>
          </p:cNvSpPr>
          <p:nvPr/>
        </p:nvSpPr>
        <p:spPr>
          <a:xfrm>
            <a:off x="5157416" y="2928245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Elipse 52"/>
          <p:cNvSpPr>
            <a:spLocks noChangeAspect="1"/>
          </p:cNvSpPr>
          <p:nvPr/>
        </p:nvSpPr>
        <p:spPr>
          <a:xfrm>
            <a:off x="5225551" y="2817992"/>
            <a:ext cx="125986" cy="1260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CaixaDeTexto 71">
            <a:hlinkClick r:id="" action="ppaction://noaction"/>
          </p:cNvPr>
          <p:cNvSpPr txBox="1"/>
          <p:nvPr/>
        </p:nvSpPr>
        <p:spPr>
          <a:xfrm>
            <a:off x="5218" y="5158719"/>
            <a:ext cx="91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solidFill>
                  <a:srgbClr val="C00000"/>
                </a:solidFill>
                <a:latin typeface="Calibri" panose="020F0502020204030204" pitchFamily="34" charset="0"/>
                <a:cs typeface="Arial" charset="0"/>
              </a:rPr>
              <a:t>.TEC</a:t>
            </a:r>
          </a:p>
        </p:txBody>
      </p:sp>
      <p:sp>
        <p:nvSpPr>
          <p:cNvPr id="74" name="Título 1"/>
          <p:cNvSpPr txBox="1">
            <a:spLocks/>
          </p:cNvSpPr>
          <p:nvPr/>
        </p:nvSpPr>
        <p:spPr>
          <a:xfrm>
            <a:off x="632557" y="675547"/>
            <a:ext cx="9160799" cy="643922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pt-BR" sz="4115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CIMATEC – </a:t>
            </a:r>
            <a:r>
              <a:rPr lang="pt-BR" sz="4115" dirty="0" err="1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Collaboration</a:t>
            </a:r>
            <a:r>
              <a:rPr lang="pt-BR" sz="4115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 in </a:t>
            </a:r>
            <a:r>
              <a:rPr lang="pt-BR" sz="4115" dirty="0" err="1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the</a:t>
            </a:r>
            <a:r>
              <a:rPr lang="pt-BR" sz="4115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 World</a:t>
            </a:r>
          </a:p>
        </p:txBody>
      </p:sp>
      <p:sp>
        <p:nvSpPr>
          <p:cNvPr id="75" name="Retângulo 74"/>
          <p:cNvSpPr>
            <a:spLocks noChangeAspect="1"/>
          </p:cNvSpPr>
          <p:nvPr/>
        </p:nvSpPr>
        <p:spPr>
          <a:xfrm>
            <a:off x="6695089" y="4490610"/>
            <a:ext cx="4513479" cy="1959386"/>
          </a:xfrm>
          <a:prstGeom prst="rect">
            <a:avLst/>
          </a:prstGeom>
          <a:solidFill>
            <a:schemeClr val="bg1"/>
          </a:solidFill>
          <a:ln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7" name="Agrupar 76"/>
          <p:cNvGrpSpPr>
            <a:grpSpLocks noChangeAspect="1"/>
          </p:cNvGrpSpPr>
          <p:nvPr/>
        </p:nvGrpSpPr>
        <p:grpSpPr>
          <a:xfrm>
            <a:off x="6875166" y="5742902"/>
            <a:ext cx="4092473" cy="278386"/>
            <a:chOff x="3911730" y="4747181"/>
            <a:chExt cx="6529131" cy="444137"/>
          </a:xfrm>
        </p:grpSpPr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185" y="4882104"/>
              <a:ext cx="1577676" cy="17429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30" y="4790488"/>
              <a:ext cx="1706669" cy="357523"/>
            </a:xfrm>
            <a:prstGeom prst="rect">
              <a:avLst/>
            </a:prstGeom>
          </p:spPr>
        </p:pic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645" y="4747181"/>
              <a:ext cx="1412294" cy="444137"/>
            </a:xfrm>
            <a:prstGeom prst="rect">
              <a:avLst/>
            </a:prstGeom>
          </p:spPr>
        </p:pic>
      </p:grpSp>
      <p:grpSp>
        <p:nvGrpSpPr>
          <p:cNvPr id="81" name="Agrupar 80"/>
          <p:cNvGrpSpPr>
            <a:grpSpLocks noChangeAspect="1"/>
          </p:cNvGrpSpPr>
          <p:nvPr/>
        </p:nvGrpSpPr>
        <p:grpSpPr>
          <a:xfrm>
            <a:off x="6843161" y="4837114"/>
            <a:ext cx="4266018" cy="608110"/>
            <a:chOff x="3911730" y="3185356"/>
            <a:chExt cx="6805999" cy="970178"/>
          </a:xfrm>
        </p:grpSpPr>
        <p:pic>
          <p:nvPicPr>
            <p:cNvPr id="82" name="Imagem 8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1730" y="3407881"/>
              <a:ext cx="1706669" cy="525129"/>
            </a:xfrm>
            <a:prstGeom prst="rect">
              <a:avLst/>
            </a:prstGeom>
          </p:spPr>
        </p:pic>
        <p:pic>
          <p:nvPicPr>
            <p:cNvPr id="83" name="Imagem 8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692" y="3335827"/>
              <a:ext cx="993061" cy="669237"/>
            </a:xfrm>
            <a:prstGeom prst="rect">
              <a:avLst/>
            </a:prstGeom>
          </p:spPr>
        </p:pic>
        <p:pic>
          <p:nvPicPr>
            <p:cNvPr id="84" name="Imagem 8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2046" y="3302997"/>
              <a:ext cx="1170213" cy="734896"/>
            </a:xfrm>
            <a:prstGeom prst="rect">
              <a:avLst/>
            </a:prstGeom>
          </p:spPr>
        </p:pic>
        <p:pic>
          <p:nvPicPr>
            <p:cNvPr id="85" name="Imagem 8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7551" y="3185356"/>
              <a:ext cx="970178" cy="970178"/>
            </a:xfrm>
            <a:prstGeom prst="rect">
              <a:avLst/>
            </a:prstGeom>
          </p:spPr>
        </p:pic>
      </p:grpSp>
      <p:sp>
        <p:nvSpPr>
          <p:cNvPr id="86" name="CaixaDeTexto 85"/>
          <p:cNvSpPr txBox="1">
            <a:spLocks noChangeAspect="1"/>
          </p:cNvSpPr>
          <p:nvPr/>
        </p:nvSpPr>
        <p:spPr>
          <a:xfrm>
            <a:off x="8786342" y="6150557"/>
            <a:ext cx="1945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USA</a:t>
            </a:r>
          </a:p>
        </p:txBody>
      </p:sp>
      <p:cxnSp>
        <p:nvCxnSpPr>
          <p:cNvPr id="8" name="Conector Angulado 7"/>
          <p:cNvCxnSpPr>
            <a:stCxn id="28" idx="4"/>
          </p:cNvCxnSpPr>
          <p:nvPr/>
        </p:nvCxnSpPr>
        <p:spPr>
          <a:xfrm rot="16200000" flipH="1">
            <a:off x="3929896" y="1863338"/>
            <a:ext cx="1367549" cy="4162847"/>
          </a:xfrm>
          <a:prstGeom prst="bentConnector2">
            <a:avLst/>
          </a:prstGeom>
          <a:solidFill>
            <a:schemeClr val="bg1"/>
          </a:solidFill>
          <a:ln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8" name="Retângulo 87"/>
          <p:cNvSpPr>
            <a:spLocks noChangeAspect="1"/>
          </p:cNvSpPr>
          <p:nvPr/>
        </p:nvSpPr>
        <p:spPr>
          <a:xfrm>
            <a:off x="3944479" y="5371487"/>
            <a:ext cx="2705312" cy="1078509"/>
          </a:xfrm>
          <a:prstGeom prst="rect">
            <a:avLst/>
          </a:prstGeom>
          <a:solidFill>
            <a:schemeClr val="bg1"/>
          </a:solidFill>
          <a:ln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0" name="Imagem 8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577" y="5457704"/>
            <a:ext cx="896613" cy="563584"/>
          </a:xfrm>
          <a:prstGeom prst="rect">
            <a:avLst/>
          </a:prstGeom>
        </p:spPr>
      </p:pic>
      <p:pic>
        <p:nvPicPr>
          <p:cNvPr id="91" name="Imagem 9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54" y="5529712"/>
            <a:ext cx="722858" cy="563584"/>
          </a:xfrm>
          <a:prstGeom prst="rect">
            <a:avLst/>
          </a:prstGeom>
        </p:spPr>
      </p:pic>
      <p:sp>
        <p:nvSpPr>
          <p:cNvPr id="92" name="CaixaDeTexto 91"/>
          <p:cNvSpPr txBox="1">
            <a:spLocks noChangeAspect="1"/>
          </p:cNvSpPr>
          <p:nvPr/>
        </p:nvSpPr>
        <p:spPr>
          <a:xfrm>
            <a:off x="4332558" y="6145559"/>
            <a:ext cx="77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CHILE</a:t>
            </a:r>
          </a:p>
        </p:txBody>
      </p:sp>
      <p:sp>
        <p:nvSpPr>
          <p:cNvPr id="93" name="CaixaDeTexto 92"/>
          <p:cNvSpPr txBox="1">
            <a:spLocks noChangeAspect="1"/>
          </p:cNvSpPr>
          <p:nvPr/>
        </p:nvSpPr>
        <p:spPr>
          <a:xfrm>
            <a:off x="5601221" y="6145559"/>
            <a:ext cx="942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URUGUAY</a:t>
            </a:r>
          </a:p>
        </p:txBody>
      </p:sp>
      <p:cxnSp>
        <p:nvCxnSpPr>
          <p:cNvPr id="94" name="Conector reto 93"/>
          <p:cNvCxnSpPr>
            <a:cxnSpLocks noChangeAspect="1"/>
            <a:stCxn id="88" idx="0"/>
            <a:endCxn id="88" idx="2"/>
          </p:cNvCxnSpPr>
          <p:nvPr/>
        </p:nvCxnSpPr>
        <p:spPr>
          <a:xfrm>
            <a:off x="5297135" y="5371487"/>
            <a:ext cx="0" cy="10785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ctor Angulado 95"/>
          <p:cNvCxnSpPr/>
          <p:nvPr/>
        </p:nvCxnSpPr>
        <p:spPr>
          <a:xfrm>
            <a:off x="3127795" y="5911032"/>
            <a:ext cx="831890" cy="436824"/>
          </a:xfrm>
          <a:prstGeom prst="bentConnector3">
            <a:avLst>
              <a:gd name="adj1" fmla="val 50000"/>
            </a:avLst>
          </a:prstGeom>
          <a:solidFill>
            <a:schemeClr val="bg1"/>
          </a:solidFill>
          <a:ln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0" name="Retângulo 119"/>
          <p:cNvSpPr/>
          <p:nvPr/>
        </p:nvSpPr>
        <p:spPr>
          <a:xfrm>
            <a:off x="5951984" y="1454444"/>
            <a:ext cx="6148561" cy="2910660"/>
          </a:xfrm>
          <a:prstGeom prst="rect">
            <a:avLst/>
          </a:prstGeom>
          <a:solidFill>
            <a:schemeClr val="bg1"/>
          </a:solidFill>
          <a:ln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1" name="Imagem 120">
            <a:hlinkClick r:id="" action="ppaction://noaction"/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176" y="1775821"/>
            <a:ext cx="1280227" cy="213791"/>
          </a:xfrm>
          <a:prstGeom prst="rect">
            <a:avLst/>
          </a:prstGeom>
        </p:spPr>
      </p:pic>
      <p:pic>
        <p:nvPicPr>
          <p:cNvPr id="122" name="Imagem 1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040" y="1676672"/>
            <a:ext cx="1517353" cy="412088"/>
          </a:xfrm>
          <a:prstGeom prst="rect">
            <a:avLst/>
          </a:prstGeom>
        </p:spPr>
      </p:pic>
      <p:pic>
        <p:nvPicPr>
          <p:cNvPr id="123" name="Imagem 12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89" b="1283"/>
          <a:stretch/>
        </p:blipFill>
        <p:spPr>
          <a:xfrm>
            <a:off x="9567030" y="1691445"/>
            <a:ext cx="953136" cy="382542"/>
          </a:xfrm>
          <a:prstGeom prst="rect">
            <a:avLst/>
          </a:prstGeom>
        </p:spPr>
      </p:pic>
      <p:pic>
        <p:nvPicPr>
          <p:cNvPr id="124" name="Imagem 1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802" y="1740860"/>
            <a:ext cx="1047405" cy="283713"/>
          </a:xfrm>
          <a:prstGeom prst="rect">
            <a:avLst/>
          </a:prstGeom>
        </p:spPr>
      </p:pic>
      <p:pic>
        <p:nvPicPr>
          <p:cNvPr id="125" name="Imagem 12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3139995"/>
            <a:ext cx="1243244" cy="212789"/>
          </a:xfrm>
          <a:prstGeom prst="rect">
            <a:avLst/>
          </a:prstGeom>
        </p:spPr>
      </p:pic>
      <p:pic>
        <p:nvPicPr>
          <p:cNvPr id="126" name="Imagem 1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826" y="2660082"/>
            <a:ext cx="2043603" cy="492756"/>
          </a:xfrm>
          <a:prstGeom prst="rect">
            <a:avLst/>
          </a:prstGeom>
        </p:spPr>
      </p:pic>
      <p:pic>
        <p:nvPicPr>
          <p:cNvPr id="127" name="Imagem 1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44" y="3269771"/>
            <a:ext cx="1887112" cy="455192"/>
          </a:xfrm>
          <a:prstGeom prst="rect">
            <a:avLst/>
          </a:prstGeom>
        </p:spPr>
      </p:pic>
      <p:pic>
        <p:nvPicPr>
          <p:cNvPr id="128" name="Imagem 1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429" y="2987580"/>
            <a:ext cx="1089329" cy="548611"/>
          </a:xfrm>
          <a:prstGeom prst="rect">
            <a:avLst/>
          </a:prstGeom>
        </p:spPr>
      </p:pic>
      <p:sp>
        <p:nvSpPr>
          <p:cNvPr id="129" name="CaixaDeTexto 128"/>
          <p:cNvSpPr txBox="1">
            <a:spLocks noChangeAspect="1"/>
          </p:cNvSpPr>
          <p:nvPr/>
        </p:nvSpPr>
        <p:spPr>
          <a:xfrm>
            <a:off x="8579180" y="2200656"/>
            <a:ext cx="1064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GERMANY</a:t>
            </a:r>
          </a:p>
        </p:txBody>
      </p:sp>
      <p:sp>
        <p:nvSpPr>
          <p:cNvPr id="130" name="CaixaDeTexto 129"/>
          <p:cNvSpPr txBox="1">
            <a:spLocks noChangeAspect="1"/>
          </p:cNvSpPr>
          <p:nvPr/>
        </p:nvSpPr>
        <p:spPr>
          <a:xfrm>
            <a:off x="9271027" y="3817699"/>
            <a:ext cx="1361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NETHERLANDS</a:t>
            </a:r>
          </a:p>
        </p:txBody>
      </p:sp>
      <p:sp>
        <p:nvSpPr>
          <p:cNvPr id="131" name="CaixaDeTexto 130"/>
          <p:cNvSpPr txBox="1">
            <a:spLocks noChangeAspect="1"/>
          </p:cNvSpPr>
          <p:nvPr/>
        </p:nvSpPr>
        <p:spPr>
          <a:xfrm>
            <a:off x="7396991" y="3817699"/>
            <a:ext cx="1005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bg1">
                    <a:lumMod val="50000"/>
                  </a:schemeClr>
                </a:solidFill>
                <a:latin typeface="+mj-lt"/>
              </a:rPr>
              <a:t>PORTUGAL</a:t>
            </a:r>
          </a:p>
        </p:txBody>
      </p:sp>
      <p:sp>
        <p:nvSpPr>
          <p:cNvPr id="132" name="CaixaDeTexto 131"/>
          <p:cNvSpPr txBox="1">
            <a:spLocks noChangeAspect="1"/>
          </p:cNvSpPr>
          <p:nvPr/>
        </p:nvSpPr>
        <p:spPr>
          <a:xfrm>
            <a:off x="11060373" y="3817699"/>
            <a:ext cx="890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SPAIN</a:t>
            </a:r>
          </a:p>
        </p:txBody>
      </p:sp>
      <p:cxnSp>
        <p:nvCxnSpPr>
          <p:cNvPr id="136" name="Conector reto 135"/>
          <p:cNvCxnSpPr/>
          <p:nvPr/>
        </p:nvCxnSpPr>
        <p:spPr>
          <a:xfrm flipH="1">
            <a:off x="5951985" y="2551308"/>
            <a:ext cx="614856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to 136"/>
          <p:cNvCxnSpPr>
            <a:cxnSpLocks noChangeAspect="1"/>
          </p:cNvCxnSpPr>
          <p:nvPr/>
        </p:nvCxnSpPr>
        <p:spPr>
          <a:xfrm>
            <a:off x="8760296" y="2551308"/>
            <a:ext cx="1" cy="18137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to 137"/>
          <p:cNvCxnSpPr>
            <a:cxnSpLocks noChangeAspect="1"/>
          </p:cNvCxnSpPr>
          <p:nvPr/>
        </p:nvCxnSpPr>
        <p:spPr>
          <a:xfrm>
            <a:off x="10632504" y="2551308"/>
            <a:ext cx="1" cy="181379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ector Angulado 138"/>
          <p:cNvCxnSpPr/>
          <p:nvPr/>
        </p:nvCxnSpPr>
        <p:spPr>
          <a:xfrm rot="5400000" flipH="1" flipV="1">
            <a:off x="5108461" y="1741753"/>
            <a:ext cx="930662" cy="756381"/>
          </a:xfrm>
          <a:prstGeom prst="bentConnector3">
            <a:avLst>
              <a:gd name="adj1" fmla="val 98347"/>
            </a:avLst>
          </a:prstGeom>
          <a:solidFill>
            <a:schemeClr val="bg1"/>
          </a:solidFill>
          <a:ln>
            <a:solidFill>
              <a:srgbClr val="C0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" name="Imagem 1" descr="Uma imagem contendo placar&#10;&#10;Descrição gerada automaticamente">
            <a:extLst>
              <a:ext uri="{FF2B5EF4-FFF2-40B4-BE49-F238E27FC236}">
                <a16:creationId xmlns:a16="http://schemas.microsoft.com/office/drawing/2014/main" id="{F82E5C82-355C-4929-BE2E-9909DCEAAD5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34300" y="0"/>
            <a:ext cx="44577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7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-5"/>
            <a:ext cx="12192000" cy="6858005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Imagem 4" descr="Uma imagem contendo no interior, computador, mesa, balcão&#10;&#10;Descrição gerada automaticamente">
            <a:extLst>
              <a:ext uri="{FF2B5EF4-FFF2-40B4-BE49-F238E27FC236}">
                <a16:creationId xmlns:a16="http://schemas.microsoft.com/office/drawing/2014/main" id="{B0AE727B-21B6-4771-B5F7-11B673EF6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2786" r="-1" b="4888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70" r="-1" b="25873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38321" y="823425"/>
            <a:ext cx="539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j-ea"/>
                <a:cs typeface="Arial" panose="020B0604020202020204" pitchFamily="34" charset="0"/>
              </a:rPr>
              <a:t>SENAI CIMATEC Supercomputing Center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368" y="4432083"/>
            <a:ext cx="961908" cy="1129683"/>
          </a:xfrm>
          <a:prstGeom prst="rect">
            <a:avLst/>
          </a:prstGeom>
          <a:effectLst>
            <a:glow rad="101600">
              <a:schemeClr val="bg1">
                <a:alpha val="99000"/>
              </a:schemeClr>
            </a:glo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85" y="4192317"/>
            <a:ext cx="3665429" cy="8046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77" y="5755646"/>
            <a:ext cx="957635" cy="720000"/>
          </a:xfrm>
          <a:prstGeom prst="rect">
            <a:avLst/>
          </a:prstGeom>
          <a:ln>
            <a:noFill/>
          </a:ln>
          <a:effectLst>
            <a:outerShdw blurRad="292100" dist="88900" dir="2700000" algn="tl" rotWithShape="0">
              <a:srgbClr val="333333">
                <a:alpha val="45000"/>
              </a:srgbClr>
            </a:outerShdw>
          </a:effec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6" t="-1287" r="33370" b="1287"/>
          <a:stretch/>
        </p:blipFill>
        <p:spPr bwMode="auto">
          <a:xfrm>
            <a:off x="1345575" y="5653706"/>
            <a:ext cx="932984" cy="932984"/>
          </a:xfrm>
          <a:prstGeom prst="ellipse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2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647" y="5652137"/>
            <a:ext cx="592050" cy="106922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060" y="5473437"/>
            <a:ext cx="723231" cy="1285743"/>
          </a:xfrm>
          <a:prstGeom prst="rect">
            <a:avLst/>
          </a:prstGeom>
        </p:spPr>
      </p:pic>
      <p:grpSp>
        <p:nvGrpSpPr>
          <p:cNvPr id="14" name="Agrupar 13"/>
          <p:cNvGrpSpPr/>
          <p:nvPr/>
        </p:nvGrpSpPr>
        <p:grpSpPr>
          <a:xfrm>
            <a:off x="5187885" y="5643994"/>
            <a:ext cx="1972287" cy="1070872"/>
            <a:chOff x="7183261" y="5535241"/>
            <a:chExt cx="1972287" cy="1070872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83261" y="5535241"/>
              <a:ext cx="1972287" cy="10708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104" y="6117492"/>
              <a:ext cx="901544" cy="195720"/>
            </a:xfrm>
            <a:prstGeom prst="rect">
              <a:avLst/>
            </a:prstGeom>
            <a:effectLst>
              <a:glow rad="1397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</p:pic>
      </p:grpSp>
      <p:grpSp>
        <p:nvGrpSpPr>
          <p:cNvPr id="17" name="Agrupar 16"/>
          <p:cNvGrpSpPr/>
          <p:nvPr/>
        </p:nvGrpSpPr>
        <p:grpSpPr>
          <a:xfrm>
            <a:off x="3984179" y="5638285"/>
            <a:ext cx="1029141" cy="1031539"/>
            <a:chOff x="4235290" y="5335891"/>
            <a:chExt cx="1029141" cy="1031539"/>
          </a:xfrm>
        </p:grpSpPr>
        <p:pic>
          <p:nvPicPr>
            <p:cNvPr id="18" name="Picture 2" descr="Resultado de imagem para bull sequana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290" y="5335891"/>
              <a:ext cx="1029141" cy="10315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2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516547" y="5971970"/>
              <a:ext cx="735795" cy="205960"/>
            </a:xfrm>
            <a:prstGeom prst="rect">
              <a:avLst/>
            </a:prstGeom>
            <a:effectLst>
              <a:glow rad="50800">
                <a:schemeClr val="bg1"/>
              </a:glow>
            </a:effectLst>
          </p:spPr>
        </p:pic>
      </p:grpSp>
      <p:pic>
        <p:nvPicPr>
          <p:cNvPr id="21" name="Picture 2" descr="Resultado de imagem para top 500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8367" y="5938362"/>
            <a:ext cx="993086" cy="562749"/>
          </a:xfrm>
          <a:prstGeom prst="rect">
            <a:avLst/>
          </a:prstGeom>
          <a:noFill/>
          <a:effectLst>
            <a:glow rad="1778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37177" y="148729"/>
            <a:ext cx="3573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Brazilian Research and Development Institute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" t="26070" r="-476" b="31963"/>
          <a:stretch/>
        </p:blipFill>
        <p:spPr>
          <a:xfrm>
            <a:off x="7111243" y="5470651"/>
            <a:ext cx="2437926" cy="128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9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1197"/>
            <a:ext cx="12191998" cy="61468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823" y="205739"/>
            <a:ext cx="4977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SENAI</a:t>
            </a:r>
            <a:r>
              <a:rPr sz="200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Arial"/>
                <a:cs typeface="Arial"/>
              </a:rPr>
              <a:t>CIMATEC</a:t>
            </a:r>
            <a:r>
              <a:rPr sz="20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Supercomputing</a:t>
            </a:r>
            <a:r>
              <a:rPr sz="20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Arial"/>
                <a:cs typeface="Arial"/>
              </a:rPr>
              <a:t>Center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9110" y="800100"/>
            <a:ext cx="11743690" cy="6057900"/>
            <a:chOff x="159110" y="800100"/>
            <a:chExt cx="11743690" cy="6057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927" y="6010655"/>
              <a:ext cx="11716512" cy="8473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023" y="800100"/>
              <a:ext cx="11687174" cy="52196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2927" y="176276"/>
            <a:ext cx="59626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SENAI</a:t>
            </a:r>
            <a:r>
              <a:rPr sz="2400" spc="-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Arial"/>
                <a:cs typeface="Arial"/>
              </a:rPr>
              <a:t>CIMATEC</a:t>
            </a:r>
            <a:r>
              <a:rPr sz="2400" spc="-6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Supercomputing</a:t>
            </a:r>
            <a:r>
              <a:rPr sz="2400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00"/>
                </a:solidFill>
                <a:latin typeface="Arial"/>
                <a:cs typeface="Arial"/>
              </a:rPr>
              <a:t>Center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4924" y="664463"/>
            <a:ext cx="11994515" cy="6058535"/>
            <a:chOff x="194924" y="664463"/>
            <a:chExt cx="11994515" cy="6058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924" y="6146689"/>
              <a:ext cx="576376" cy="575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8488" y="3447287"/>
              <a:ext cx="1703832" cy="170383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4282" y="3656019"/>
              <a:ext cx="1115999" cy="110163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9927" y="4693919"/>
              <a:ext cx="1389888" cy="9204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6496" y="670559"/>
              <a:ext cx="993648" cy="16489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20875" y="865949"/>
              <a:ext cx="408171" cy="10625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26367" y="664463"/>
              <a:ext cx="862583" cy="164896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0507" y="859674"/>
              <a:ext cx="408171" cy="106256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216398" y="199644"/>
            <a:ext cx="40144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Supercomputing</a:t>
            </a:r>
            <a:r>
              <a:rPr sz="20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Center</a:t>
            </a:r>
            <a:r>
              <a:rPr sz="20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Arial"/>
                <a:cs typeface="Arial"/>
              </a:rPr>
              <a:t>Timeline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92077" y="4916423"/>
            <a:ext cx="761365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67310" marR="5080" indent="-55244">
              <a:lnSpc>
                <a:spcPts val="1300"/>
              </a:lnSpc>
              <a:spcBef>
                <a:spcPts val="160"/>
              </a:spcBef>
            </a:pPr>
            <a:r>
              <a:rPr sz="1100" b="1" dirty="0">
                <a:solidFill>
                  <a:srgbClr val="10253F"/>
                </a:solidFill>
                <a:latin typeface="Arial"/>
                <a:cs typeface="Arial"/>
              </a:rPr>
              <a:t>1.</a:t>
            </a:r>
            <a:r>
              <a:rPr sz="1100" b="1" spc="-3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0253F"/>
                </a:solidFill>
                <a:latin typeface="Arial"/>
                <a:cs typeface="Arial"/>
              </a:rPr>
              <a:t>Yemoja</a:t>
            </a:r>
            <a:r>
              <a:rPr sz="1100" b="1" spc="-1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10253F"/>
                </a:solidFill>
                <a:latin typeface="Arial"/>
                <a:cs typeface="Arial"/>
              </a:rPr>
              <a:t>- </a:t>
            </a:r>
            <a:r>
              <a:rPr sz="1100" b="1" dirty="0">
                <a:solidFill>
                  <a:srgbClr val="10253F"/>
                </a:solidFill>
                <a:latin typeface="Arial"/>
                <a:cs typeface="Arial"/>
              </a:rPr>
              <a:t>Oil</a:t>
            </a:r>
            <a:r>
              <a:rPr sz="1100" b="1" spc="-2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0253F"/>
                </a:solidFill>
                <a:latin typeface="Arial"/>
                <a:cs typeface="Arial"/>
              </a:rPr>
              <a:t>&amp;</a:t>
            </a:r>
            <a:r>
              <a:rPr sz="1100" b="1" spc="-1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10253F"/>
                </a:solidFill>
                <a:latin typeface="Arial"/>
                <a:cs typeface="Arial"/>
              </a:rPr>
              <a:t>Gás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26408" y="3160776"/>
            <a:ext cx="1438656" cy="920496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475669" y="3380232"/>
            <a:ext cx="47625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1750" marR="5080" indent="-19050">
              <a:lnSpc>
                <a:spcPts val="1300"/>
              </a:lnSpc>
              <a:spcBef>
                <a:spcPts val="160"/>
              </a:spcBef>
            </a:pPr>
            <a:r>
              <a:rPr sz="1100" b="1" dirty="0">
                <a:solidFill>
                  <a:srgbClr val="10253F"/>
                </a:solidFill>
                <a:latin typeface="Arial"/>
                <a:cs typeface="Arial"/>
              </a:rPr>
              <a:t>3.</a:t>
            </a:r>
            <a:r>
              <a:rPr sz="1100" b="1" spc="-1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10253F"/>
                </a:solidFill>
                <a:latin typeface="Arial"/>
                <a:cs typeface="Arial"/>
              </a:rPr>
              <a:t>HPC </a:t>
            </a:r>
            <a:r>
              <a:rPr sz="1100" b="1" spc="-10" dirty="0">
                <a:solidFill>
                  <a:srgbClr val="10253F"/>
                </a:solidFill>
                <a:latin typeface="Arial"/>
                <a:cs typeface="Arial"/>
              </a:rPr>
              <a:t>FINEP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68167" y="3806952"/>
            <a:ext cx="1511808" cy="92049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252924" y="4029455"/>
            <a:ext cx="67691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78105" marR="5080" indent="-66040">
              <a:lnSpc>
                <a:spcPts val="1300"/>
              </a:lnSpc>
              <a:spcBef>
                <a:spcPts val="160"/>
              </a:spcBef>
            </a:pPr>
            <a:r>
              <a:rPr sz="1100" b="1" dirty="0">
                <a:solidFill>
                  <a:srgbClr val="10253F"/>
                </a:solidFill>
                <a:latin typeface="Arial"/>
                <a:cs typeface="Arial"/>
              </a:rPr>
              <a:t>2.</a:t>
            </a:r>
            <a:r>
              <a:rPr sz="1100" b="1" spc="-1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10253F"/>
                </a:solidFill>
                <a:latin typeface="Arial"/>
                <a:cs typeface="Arial"/>
              </a:rPr>
              <a:t>Fiocruz OMOLU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8015" y="1042415"/>
            <a:ext cx="9738360" cy="5291455"/>
            <a:chOff x="128015" y="1042415"/>
            <a:chExt cx="9738360" cy="5291455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015" y="1042415"/>
              <a:ext cx="445008" cy="512064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37989" y="1237133"/>
              <a:ext cx="171450" cy="4846955"/>
            </a:xfrm>
            <a:custGeom>
              <a:avLst/>
              <a:gdLst/>
              <a:ahLst/>
              <a:cxnLst/>
              <a:rect l="l" t="t" r="r" b="b"/>
              <a:pathLst>
                <a:path w="171450" h="4846955">
                  <a:moveTo>
                    <a:pt x="85573" y="75613"/>
                  </a:moveTo>
                  <a:lnTo>
                    <a:pt x="66523" y="108270"/>
                  </a:lnTo>
                  <a:lnTo>
                    <a:pt x="66522" y="4846725"/>
                  </a:lnTo>
                  <a:lnTo>
                    <a:pt x="104622" y="4846725"/>
                  </a:lnTo>
                  <a:lnTo>
                    <a:pt x="104623" y="108270"/>
                  </a:lnTo>
                  <a:lnTo>
                    <a:pt x="85573" y="75613"/>
                  </a:lnTo>
                  <a:close/>
                </a:path>
                <a:path w="171450" h="4846955">
                  <a:moveTo>
                    <a:pt x="85573" y="0"/>
                  </a:moveTo>
                  <a:lnTo>
                    <a:pt x="2443" y="142509"/>
                  </a:lnTo>
                  <a:lnTo>
                    <a:pt x="0" y="149668"/>
                  </a:lnTo>
                  <a:lnTo>
                    <a:pt x="475" y="156955"/>
                  </a:lnTo>
                  <a:lnTo>
                    <a:pt x="3648" y="163532"/>
                  </a:lnTo>
                  <a:lnTo>
                    <a:pt x="9299" y="168562"/>
                  </a:lnTo>
                  <a:lnTo>
                    <a:pt x="16458" y="171005"/>
                  </a:lnTo>
                  <a:lnTo>
                    <a:pt x="23746" y="170529"/>
                  </a:lnTo>
                  <a:lnTo>
                    <a:pt x="30323" y="167356"/>
                  </a:lnTo>
                  <a:lnTo>
                    <a:pt x="35353" y="161705"/>
                  </a:lnTo>
                  <a:lnTo>
                    <a:pt x="66523" y="108271"/>
                  </a:lnTo>
                  <a:lnTo>
                    <a:pt x="66523" y="37795"/>
                  </a:lnTo>
                  <a:lnTo>
                    <a:pt x="107620" y="37795"/>
                  </a:lnTo>
                  <a:lnTo>
                    <a:pt x="85573" y="0"/>
                  </a:lnTo>
                  <a:close/>
                </a:path>
                <a:path w="171450" h="4846955">
                  <a:moveTo>
                    <a:pt x="107620" y="37795"/>
                  </a:moveTo>
                  <a:lnTo>
                    <a:pt x="104623" y="37795"/>
                  </a:lnTo>
                  <a:lnTo>
                    <a:pt x="104623" y="108271"/>
                  </a:lnTo>
                  <a:lnTo>
                    <a:pt x="135793" y="161705"/>
                  </a:lnTo>
                  <a:lnTo>
                    <a:pt x="140822" y="167356"/>
                  </a:lnTo>
                  <a:lnTo>
                    <a:pt x="147400" y="170529"/>
                  </a:lnTo>
                  <a:lnTo>
                    <a:pt x="154687" y="171005"/>
                  </a:lnTo>
                  <a:lnTo>
                    <a:pt x="161846" y="168562"/>
                  </a:lnTo>
                  <a:lnTo>
                    <a:pt x="167497" y="163532"/>
                  </a:lnTo>
                  <a:lnTo>
                    <a:pt x="170670" y="156955"/>
                  </a:lnTo>
                  <a:lnTo>
                    <a:pt x="171146" y="149668"/>
                  </a:lnTo>
                  <a:lnTo>
                    <a:pt x="168703" y="142509"/>
                  </a:lnTo>
                  <a:lnTo>
                    <a:pt x="107620" y="37795"/>
                  </a:lnTo>
                  <a:close/>
                </a:path>
                <a:path w="171450" h="4846955">
                  <a:moveTo>
                    <a:pt x="104623" y="37795"/>
                  </a:moveTo>
                  <a:lnTo>
                    <a:pt x="66523" y="37795"/>
                  </a:lnTo>
                  <a:lnTo>
                    <a:pt x="66523" y="108271"/>
                  </a:lnTo>
                  <a:lnTo>
                    <a:pt x="85573" y="75613"/>
                  </a:lnTo>
                  <a:lnTo>
                    <a:pt x="69118" y="47405"/>
                  </a:lnTo>
                  <a:lnTo>
                    <a:pt x="104623" y="47405"/>
                  </a:lnTo>
                  <a:lnTo>
                    <a:pt x="104623" y="37795"/>
                  </a:lnTo>
                  <a:close/>
                </a:path>
                <a:path w="171450" h="4846955">
                  <a:moveTo>
                    <a:pt x="104623" y="47405"/>
                  </a:moveTo>
                  <a:lnTo>
                    <a:pt x="102028" y="47405"/>
                  </a:lnTo>
                  <a:lnTo>
                    <a:pt x="85573" y="75613"/>
                  </a:lnTo>
                  <a:lnTo>
                    <a:pt x="104623" y="108270"/>
                  </a:lnTo>
                  <a:lnTo>
                    <a:pt x="104623" y="47405"/>
                  </a:lnTo>
                  <a:close/>
                </a:path>
                <a:path w="171450" h="4846955">
                  <a:moveTo>
                    <a:pt x="102028" y="47405"/>
                  </a:moveTo>
                  <a:lnTo>
                    <a:pt x="69118" y="47405"/>
                  </a:lnTo>
                  <a:lnTo>
                    <a:pt x="85573" y="75613"/>
                  </a:lnTo>
                  <a:lnTo>
                    <a:pt x="102028" y="474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8703" y="5888735"/>
              <a:ext cx="9567672" cy="4450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23562" y="5998285"/>
              <a:ext cx="9293225" cy="171450"/>
            </a:xfrm>
            <a:custGeom>
              <a:avLst/>
              <a:gdLst/>
              <a:ahLst/>
              <a:cxnLst/>
              <a:rect l="l" t="t" r="r" b="b"/>
              <a:pathLst>
                <a:path w="9293225" h="171450">
                  <a:moveTo>
                    <a:pt x="9143195" y="0"/>
                  </a:moveTo>
                  <a:lnTo>
                    <a:pt x="9135907" y="475"/>
                  </a:lnTo>
                  <a:lnTo>
                    <a:pt x="9129330" y="3648"/>
                  </a:lnTo>
                  <a:lnTo>
                    <a:pt x="9124301" y="9299"/>
                  </a:lnTo>
                  <a:lnTo>
                    <a:pt x="9121857" y="16458"/>
                  </a:lnTo>
                  <a:lnTo>
                    <a:pt x="9122332" y="23746"/>
                  </a:lnTo>
                  <a:lnTo>
                    <a:pt x="9125505" y="30323"/>
                  </a:lnTo>
                  <a:lnTo>
                    <a:pt x="9131156" y="35353"/>
                  </a:lnTo>
                  <a:lnTo>
                    <a:pt x="9184590" y="66523"/>
                  </a:lnTo>
                  <a:lnTo>
                    <a:pt x="9255011" y="66523"/>
                  </a:lnTo>
                  <a:lnTo>
                    <a:pt x="9255011" y="104623"/>
                  </a:lnTo>
                  <a:lnTo>
                    <a:pt x="9184590" y="104623"/>
                  </a:lnTo>
                  <a:lnTo>
                    <a:pt x="9131156" y="135793"/>
                  </a:lnTo>
                  <a:lnTo>
                    <a:pt x="9125505" y="140822"/>
                  </a:lnTo>
                  <a:lnTo>
                    <a:pt x="9122332" y="147400"/>
                  </a:lnTo>
                  <a:lnTo>
                    <a:pt x="9121857" y="154687"/>
                  </a:lnTo>
                  <a:lnTo>
                    <a:pt x="9124301" y="161846"/>
                  </a:lnTo>
                  <a:lnTo>
                    <a:pt x="9129330" y="167497"/>
                  </a:lnTo>
                  <a:lnTo>
                    <a:pt x="9135907" y="170670"/>
                  </a:lnTo>
                  <a:lnTo>
                    <a:pt x="9143195" y="171146"/>
                  </a:lnTo>
                  <a:lnTo>
                    <a:pt x="9150355" y="168703"/>
                  </a:lnTo>
                  <a:lnTo>
                    <a:pt x="9260206" y="104623"/>
                  </a:lnTo>
                  <a:lnTo>
                    <a:pt x="9255011" y="104623"/>
                  </a:lnTo>
                  <a:lnTo>
                    <a:pt x="9260207" y="104622"/>
                  </a:lnTo>
                  <a:lnTo>
                    <a:pt x="9292863" y="85573"/>
                  </a:lnTo>
                  <a:lnTo>
                    <a:pt x="9150355" y="2443"/>
                  </a:lnTo>
                  <a:lnTo>
                    <a:pt x="9143195" y="0"/>
                  </a:lnTo>
                  <a:close/>
                </a:path>
                <a:path w="9293225" h="171450">
                  <a:moveTo>
                    <a:pt x="9217247" y="85573"/>
                  </a:moveTo>
                  <a:lnTo>
                    <a:pt x="9184590" y="104623"/>
                  </a:lnTo>
                  <a:lnTo>
                    <a:pt x="9255011" y="104623"/>
                  </a:lnTo>
                  <a:lnTo>
                    <a:pt x="9255011" y="102028"/>
                  </a:lnTo>
                  <a:lnTo>
                    <a:pt x="9245456" y="102028"/>
                  </a:lnTo>
                  <a:lnTo>
                    <a:pt x="9217247" y="85573"/>
                  </a:lnTo>
                  <a:close/>
                </a:path>
                <a:path w="9293225" h="171450">
                  <a:moveTo>
                    <a:pt x="0" y="66522"/>
                  </a:moveTo>
                  <a:lnTo>
                    <a:pt x="0" y="104622"/>
                  </a:lnTo>
                  <a:lnTo>
                    <a:pt x="9184592" y="104622"/>
                  </a:lnTo>
                  <a:lnTo>
                    <a:pt x="9217247" y="85573"/>
                  </a:lnTo>
                  <a:lnTo>
                    <a:pt x="9184590" y="66523"/>
                  </a:lnTo>
                  <a:lnTo>
                    <a:pt x="0" y="66522"/>
                  </a:lnTo>
                  <a:close/>
                </a:path>
                <a:path w="9293225" h="171450">
                  <a:moveTo>
                    <a:pt x="9245456" y="69118"/>
                  </a:moveTo>
                  <a:lnTo>
                    <a:pt x="9217247" y="85573"/>
                  </a:lnTo>
                  <a:lnTo>
                    <a:pt x="9245456" y="102028"/>
                  </a:lnTo>
                  <a:lnTo>
                    <a:pt x="9245456" y="69118"/>
                  </a:lnTo>
                  <a:close/>
                </a:path>
                <a:path w="9293225" h="171450">
                  <a:moveTo>
                    <a:pt x="9255011" y="69118"/>
                  </a:moveTo>
                  <a:lnTo>
                    <a:pt x="9245456" y="69118"/>
                  </a:lnTo>
                  <a:lnTo>
                    <a:pt x="9245456" y="102028"/>
                  </a:lnTo>
                  <a:lnTo>
                    <a:pt x="9255011" y="102028"/>
                  </a:lnTo>
                  <a:lnTo>
                    <a:pt x="9255011" y="69118"/>
                  </a:lnTo>
                  <a:close/>
                </a:path>
                <a:path w="9293225" h="171450">
                  <a:moveTo>
                    <a:pt x="9184590" y="66523"/>
                  </a:moveTo>
                  <a:lnTo>
                    <a:pt x="9217248" y="85573"/>
                  </a:lnTo>
                  <a:lnTo>
                    <a:pt x="9245456" y="69118"/>
                  </a:lnTo>
                  <a:lnTo>
                    <a:pt x="9255011" y="69118"/>
                  </a:lnTo>
                  <a:lnTo>
                    <a:pt x="9255011" y="66523"/>
                  </a:lnTo>
                  <a:lnTo>
                    <a:pt x="9184590" y="665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33434" y="6171691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2012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57235" y="6171691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2018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29550" y="6171691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2016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99364" y="6171691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2015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68224" y="4300654"/>
            <a:ext cx="1564005" cy="1941830"/>
            <a:chOff x="268224" y="4300654"/>
            <a:chExt cx="1564005" cy="1941830"/>
          </a:xfrm>
        </p:grpSpPr>
        <p:sp>
          <p:nvSpPr>
            <p:cNvPr id="27" name="object 27"/>
            <p:cNvSpPr/>
            <p:nvPr/>
          </p:nvSpPr>
          <p:spPr>
            <a:xfrm>
              <a:off x="1711952" y="4314941"/>
              <a:ext cx="0" cy="1612900"/>
            </a:xfrm>
            <a:custGeom>
              <a:avLst/>
              <a:gdLst/>
              <a:ahLst/>
              <a:cxnLst/>
              <a:rect l="l" t="t" r="r" b="b"/>
              <a:pathLst>
                <a:path h="1612900">
                  <a:moveTo>
                    <a:pt x="0" y="0"/>
                  </a:moveTo>
                  <a:lnTo>
                    <a:pt x="1" y="1612672"/>
                  </a:lnTo>
                </a:path>
              </a:pathLst>
            </a:custGeom>
            <a:ln w="28575">
              <a:solidFill>
                <a:srgbClr val="63252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6512" y="4504943"/>
              <a:ext cx="1545336" cy="130759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7296" y="4737177"/>
              <a:ext cx="957634" cy="719999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68224" y="5376671"/>
              <a:ext cx="1520952" cy="865632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76220" y="5553455"/>
            <a:ext cx="84074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indent="131445">
              <a:lnSpc>
                <a:spcPts val="1300"/>
              </a:lnSpc>
              <a:spcBef>
                <a:spcPts val="160"/>
              </a:spcBef>
            </a:pPr>
            <a:r>
              <a:rPr sz="1100" b="1" dirty="0">
                <a:solidFill>
                  <a:srgbClr val="10253F"/>
                </a:solidFill>
                <a:latin typeface="Arial"/>
                <a:cs typeface="Arial"/>
              </a:rPr>
              <a:t>0.</a:t>
            </a:r>
            <a:r>
              <a:rPr sz="1100" b="1" spc="-1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10253F"/>
                </a:solidFill>
                <a:latin typeface="Arial"/>
                <a:cs typeface="Arial"/>
              </a:rPr>
              <a:t>Cloud (Datacenter)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33619" y="6171691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2019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862327" y="2740151"/>
            <a:ext cx="9555480" cy="3968750"/>
            <a:chOff x="1862327" y="2740151"/>
            <a:chExt cx="9555480" cy="3968750"/>
          </a:xfrm>
        </p:grpSpPr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62327" y="2740151"/>
              <a:ext cx="9555480" cy="3968496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510508" y="4326115"/>
              <a:ext cx="381200" cy="38120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510507" y="4326116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5">
                  <a:moveTo>
                    <a:pt x="0" y="129600"/>
                  </a:moveTo>
                  <a:lnTo>
                    <a:pt x="129600" y="129600"/>
                  </a:lnTo>
                  <a:lnTo>
                    <a:pt x="129600" y="0"/>
                  </a:lnTo>
                  <a:lnTo>
                    <a:pt x="251601" y="0"/>
                  </a:lnTo>
                  <a:lnTo>
                    <a:pt x="251601" y="129600"/>
                  </a:lnTo>
                  <a:lnTo>
                    <a:pt x="381201" y="129600"/>
                  </a:lnTo>
                  <a:lnTo>
                    <a:pt x="381201" y="251601"/>
                  </a:lnTo>
                  <a:lnTo>
                    <a:pt x="251601" y="251601"/>
                  </a:lnTo>
                  <a:lnTo>
                    <a:pt x="251601" y="381201"/>
                  </a:lnTo>
                  <a:lnTo>
                    <a:pt x="129600" y="381201"/>
                  </a:lnTo>
                  <a:lnTo>
                    <a:pt x="129600" y="251601"/>
                  </a:lnTo>
                  <a:lnTo>
                    <a:pt x="0" y="251601"/>
                  </a:lnTo>
                  <a:lnTo>
                    <a:pt x="0" y="129600"/>
                  </a:lnTo>
                  <a:close/>
                </a:path>
              </a:pathLst>
            </a:custGeom>
            <a:ln w="635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848599" y="4261104"/>
              <a:ext cx="1402079" cy="670560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8022644" y="4364228"/>
            <a:ext cx="107806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S</a:t>
            </a:r>
            <a:r>
              <a:rPr lang="pt-BR" sz="1800" b="1" spc="-10" dirty="0" err="1">
                <a:latin typeface="Arial"/>
                <a:cs typeface="Arial"/>
              </a:rPr>
              <a:t>ervices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4588092" y="5382767"/>
            <a:ext cx="1590675" cy="670560"/>
            <a:chOff x="4588092" y="5382767"/>
            <a:chExt cx="1590675" cy="670560"/>
          </a:xfrm>
        </p:grpSpPr>
        <p:pic>
          <p:nvPicPr>
            <p:cNvPr id="40" name="object 4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91267" y="5447882"/>
              <a:ext cx="381201" cy="38120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4591267" y="5447881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0" y="129600"/>
                  </a:moveTo>
                  <a:lnTo>
                    <a:pt x="129600" y="129600"/>
                  </a:lnTo>
                  <a:lnTo>
                    <a:pt x="129600" y="0"/>
                  </a:lnTo>
                  <a:lnTo>
                    <a:pt x="251601" y="0"/>
                  </a:lnTo>
                  <a:lnTo>
                    <a:pt x="251601" y="129600"/>
                  </a:lnTo>
                  <a:lnTo>
                    <a:pt x="381201" y="129600"/>
                  </a:lnTo>
                  <a:lnTo>
                    <a:pt x="381201" y="251601"/>
                  </a:lnTo>
                  <a:lnTo>
                    <a:pt x="251601" y="251601"/>
                  </a:lnTo>
                  <a:lnTo>
                    <a:pt x="251601" y="381201"/>
                  </a:lnTo>
                  <a:lnTo>
                    <a:pt x="129600" y="381201"/>
                  </a:lnTo>
                  <a:lnTo>
                    <a:pt x="129600" y="251601"/>
                  </a:lnTo>
                  <a:lnTo>
                    <a:pt x="0" y="251601"/>
                  </a:lnTo>
                  <a:lnTo>
                    <a:pt x="0" y="129600"/>
                  </a:lnTo>
                  <a:close/>
                </a:path>
              </a:pathLst>
            </a:custGeom>
            <a:ln w="6350">
              <a:solidFill>
                <a:srgbClr val="4BACC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31663" y="5382767"/>
              <a:ext cx="1246632" cy="670560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5103403" y="5485891"/>
            <a:ext cx="977264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800" b="1" spc="-10" dirty="0">
                <a:latin typeface="Arial"/>
                <a:cs typeface="Arial"/>
              </a:rPr>
              <a:t>Models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5827741" y="4782311"/>
            <a:ext cx="1704339" cy="668020"/>
            <a:chOff x="5827741" y="4782311"/>
            <a:chExt cx="1704339" cy="668020"/>
          </a:xfrm>
        </p:grpSpPr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30917" y="4844829"/>
              <a:ext cx="381201" cy="381201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830916" y="4844828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0" y="129600"/>
                  </a:moveTo>
                  <a:lnTo>
                    <a:pt x="129600" y="129600"/>
                  </a:lnTo>
                  <a:lnTo>
                    <a:pt x="129600" y="0"/>
                  </a:lnTo>
                  <a:lnTo>
                    <a:pt x="251601" y="0"/>
                  </a:lnTo>
                  <a:lnTo>
                    <a:pt x="251601" y="129600"/>
                  </a:lnTo>
                  <a:lnTo>
                    <a:pt x="381201" y="129600"/>
                  </a:lnTo>
                  <a:lnTo>
                    <a:pt x="381201" y="251601"/>
                  </a:lnTo>
                  <a:lnTo>
                    <a:pt x="251601" y="251601"/>
                  </a:lnTo>
                  <a:lnTo>
                    <a:pt x="251601" y="381201"/>
                  </a:lnTo>
                  <a:lnTo>
                    <a:pt x="129600" y="381201"/>
                  </a:lnTo>
                  <a:lnTo>
                    <a:pt x="129600" y="251601"/>
                  </a:lnTo>
                  <a:lnTo>
                    <a:pt x="0" y="251601"/>
                  </a:lnTo>
                  <a:lnTo>
                    <a:pt x="0" y="129600"/>
                  </a:lnTo>
                  <a:close/>
                </a:path>
              </a:pathLst>
            </a:custGeom>
            <a:ln w="635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69151" y="4782311"/>
              <a:ext cx="1362455" cy="667512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6343054" y="4882388"/>
            <a:ext cx="13605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800" b="1" spc="-10" dirty="0" err="1">
                <a:latin typeface="Arial"/>
                <a:cs typeface="Arial"/>
              </a:rPr>
              <a:t>Projects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207008" y="905255"/>
            <a:ext cx="4340860" cy="3987165"/>
            <a:chOff x="1207008" y="905255"/>
            <a:chExt cx="4340860" cy="3987165"/>
          </a:xfrm>
        </p:grpSpPr>
        <p:pic>
          <p:nvPicPr>
            <p:cNvPr id="50" name="object 5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07008" y="905255"/>
              <a:ext cx="4340352" cy="3986784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14181" y="1384904"/>
              <a:ext cx="381201" cy="381200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014182" y="1384904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0" y="129600"/>
                  </a:moveTo>
                  <a:lnTo>
                    <a:pt x="129600" y="129600"/>
                  </a:lnTo>
                  <a:lnTo>
                    <a:pt x="129600" y="0"/>
                  </a:lnTo>
                  <a:lnTo>
                    <a:pt x="251601" y="0"/>
                  </a:lnTo>
                  <a:lnTo>
                    <a:pt x="251601" y="129600"/>
                  </a:lnTo>
                  <a:lnTo>
                    <a:pt x="381201" y="129600"/>
                  </a:lnTo>
                  <a:lnTo>
                    <a:pt x="381201" y="251601"/>
                  </a:lnTo>
                  <a:lnTo>
                    <a:pt x="251601" y="251601"/>
                  </a:lnTo>
                  <a:lnTo>
                    <a:pt x="251601" y="381201"/>
                  </a:lnTo>
                  <a:lnTo>
                    <a:pt x="129600" y="381201"/>
                  </a:lnTo>
                  <a:lnTo>
                    <a:pt x="129600" y="251601"/>
                  </a:lnTo>
                  <a:lnTo>
                    <a:pt x="0" y="251601"/>
                  </a:lnTo>
                  <a:lnTo>
                    <a:pt x="0" y="129600"/>
                  </a:lnTo>
                  <a:close/>
                </a:path>
              </a:pathLst>
            </a:custGeom>
            <a:ln w="6350">
              <a:solidFill>
                <a:srgbClr val="C0504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353055" y="1319783"/>
              <a:ext cx="1743456" cy="67056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88081" y="1934009"/>
              <a:ext cx="381201" cy="381201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288081" y="1934009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5">
                  <a:moveTo>
                    <a:pt x="0" y="129600"/>
                  </a:moveTo>
                  <a:lnTo>
                    <a:pt x="129600" y="129600"/>
                  </a:lnTo>
                  <a:lnTo>
                    <a:pt x="129600" y="0"/>
                  </a:lnTo>
                  <a:lnTo>
                    <a:pt x="251601" y="0"/>
                  </a:lnTo>
                  <a:lnTo>
                    <a:pt x="251601" y="129600"/>
                  </a:lnTo>
                  <a:lnTo>
                    <a:pt x="381201" y="129600"/>
                  </a:lnTo>
                  <a:lnTo>
                    <a:pt x="381201" y="251601"/>
                  </a:lnTo>
                  <a:lnTo>
                    <a:pt x="251601" y="251601"/>
                  </a:lnTo>
                  <a:lnTo>
                    <a:pt x="251601" y="381201"/>
                  </a:lnTo>
                  <a:lnTo>
                    <a:pt x="129600" y="381201"/>
                  </a:lnTo>
                  <a:lnTo>
                    <a:pt x="129600" y="251601"/>
                  </a:lnTo>
                  <a:lnTo>
                    <a:pt x="0" y="251601"/>
                  </a:lnTo>
                  <a:lnTo>
                    <a:pt x="0" y="129600"/>
                  </a:lnTo>
                  <a:close/>
                </a:path>
              </a:pathLst>
            </a:custGeom>
            <a:ln w="6350">
              <a:solidFill>
                <a:srgbClr val="F796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627631" y="1871472"/>
              <a:ext cx="1322832" cy="667512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1800217" y="1971547"/>
            <a:ext cx="889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Arial"/>
                <a:cs typeface="Arial"/>
              </a:rPr>
              <a:t>Masters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36423" y="2441448"/>
            <a:ext cx="1997075" cy="670560"/>
            <a:chOff x="536423" y="2441448"/>
            <a:chExt cx="1997075" cy="670560"/>
          </a:xfrm>
        </p:grpSpPr>
        <p:pic>
          <p:nvPicPr>
            <p:cNvPr id="59" name="object 5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9598" y="2505184"/>
              <a:ext cx="381201" cy="381201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539598" y="2505184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4" h="381635">
                  <a:moveTo>
                    <a:pt x="0" y="129600"/>
                  </a:moveTo>
                  <a:lnTo>
                    <a:pt x="129600" y="129600"/>
                  </a:lnTo>
                  <a:lnTo>
                    <a:pt x="129600" y="0"/>
                  </a:lnTo>
                  <a:lnTo>
                    <a:pt x="251601" y="0"/>
                  </a:lnTo>
                  <a:lnTo>
                    <a:pt x="251601" y="129600"/>
                  </a:lnTo>
                  <a:lnTo>
                    <a:pt x="381201" y="129600"/>
                  </a:lnTo>
                  <a:lnTo>
                    <a:pt x="381201" y="251601"/>
                  </a:lnTo>
                  <a:lnTo>
                    <a:pt x="251601" y="251601"/>
                  </a:lnTo>
                  <a:lnTo>
                    <a:pt x="251601" y="381201"/>
                  </a:lnTo>
                  <a:lnTo>
                    <a:pt x="129600" y="381201"/>
                  </a:lnTo>
                  <a:lnTo>
                    <a:pt x="129600" y="251601"/>
                  </a:lnTo>
                  <a:lnTo>
                    <a:pt x="0" y="251601"/>
                  </a:lnTo>
                  <a:lnTo>
                    <a:pt x="0" y="129600"/>
                  </a:lnTo>
                  <a:close/>
                </a:path>
              </a:pathLst>
            </a:custGeom>
            <a:ln w="6350">
              <a:solidFill>
                <a:srgbClr val="9BBB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77824" y="2441448"/>
              <a:ext cx="1655064" cy="670560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1051734" y="2544571"/>
            <a:ext cx="148115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800" b="1" spc="-10" dirty="0" err="1">
                <a:latin typeface="Arial"/>
                <a:cs typeface="Arial"/>
              </a:rPr>
              <a:t>Specia</a:t>
            </a:r>
            <a:r>
              <a:rPr lang="pt-BR" sz="1800" spc="-10" dirty="0" err="1">
                <a:latin typeface="Arial"/>
                <a:cs typeface="Arial"/>
              </a:rPr>
              <a:t>lists</a:t>
            </a:r>
            <a:endParaRPr sz="1800" dirty="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2787092" y="798576"/>
            <a:ext cx="1388745" cy="668020"/>
            <a:chOff x="2787092" y="798576"/>
            <a:chExt cx="1388745" cy="668020"/>
          </a:xfrm>
        </p:grpSpPr>
        <p:pic>
          <p:nvPicPr>
            <p:cNvPr id="64" name="object 6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790267" y="861193"/>
              <a:ext cx="381201" cy="381201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2790267" y="861193"/>
              <a:ext cx="381635" cy="381635"/>
            </a:xfrm>
            <a:custGeom>
              <a:avLst/>
              <a:gdLst/>
              <a:ahLst/>
              <a:cxnLst/>
              <a:rect l="l" t="t" r="r" b="b"/>
              <a:pathLst>
                <a:path w="381635" h="381634">
                  <a:moveTo>
                    <a:pt x="0" y="129600"/>
                  </a:moveTo>
                  <a:lnTo>
                    <a:pt x="129600" y="129600"/>
                  </a:lnTo>
                  <a:lnTo>
                    <a:pt x="129600" y="0"/>
                  </a:lnTo>
                  <a:lnTo>
                    <a:pt x="251601" y="0"/>
                  </a:lnTo>
                  <a:lnTo>
                    <a:pt x="251601" y="129600"/>
                  </a:lnTo>
                  <a:lnTo>
                    <a:pt x="381201" y="129600"/>
                  </a:lnTo>
                  <a:lnTo>
                    <a:pt x="381201" y="251601"/>
                  </a:lnTo>
                  <a:lnTo>
                    <a:pt x="251601" y="251601"/>
                  </a:lnTo>
                  <a:lnTo>
                    <a:pt x="251601" y="381201"/>
                  </a:lnTo>
                  <a:lnTo>
                    <a:pt x="129600" y="381201"/>
                  </a:lnTo>
                  <a:lnTo>
                    <a:pt x="129600" y="251601"/>
                  </a:lnTo>
                  <a:lnTo>
                    <a:pt x="0" y="251601"/>
                  </a:lnTo>
                  <a:lnTo>
                    <a:pt x="0" y="129600"/>
                  </a:lnTo>
                  <a:close/>
                </a:path>
              </a:pathLst>
            </a:custGeom>
            <a:ln w="6350">
              <a:solidFill>
                <a:srgbClr val="4F81B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130296" y="798576"/>
              <a:ext cx="1045463" cy="667512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2526318" y="898651"/>
            <a:ext cx="1654517" cy="8284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8867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Arial"/>
                <a:cs typeface="Arial"/>
              </a:rPr>
              <a:t>PhDs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pt-BR" sz="1800" b="1" spc="-10" dirty="0" err="1">
                <a:latin typeface="Arial"/>
                <a:cs typeface="Arial"/>
              </a:rPr>
              <a:t>Researchers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279464" y="6171691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latin typeface="Calibri"/>
                <a:cs typeface="Calibri"/>
              </a:rPr>
              <a:t>2020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9" name="object 6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9646919" y="5833871"/>
            <a:ext cx="2542031" cy="557784"/>
          </a:xfrm>
          <a:prstGeom prst="rect">
            <a:avLst/>
          </a:prstGeom>
        </p:spPr>
      </p:pic>
      <p:sp>
        <p:nvSpPr>
          <p:cNvPr id="70" name="object 70"/>
          <p:cNvSpPr txBox="1"/>
          <p:nvPr/>
        </p:nvSpPr>
        <p:spPr>
          <a:xfrm>
            <a:off x="9787539" y="5891501"/>
            <a:ext cx="2191385" cy="58039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400" b="1" spc="-10" dirty="0">
                <a:latin typeface="Arial"/>
                <a:cs typeface="Arial"/>
              </a:rPr>
              <a:t>............................................</a:t>
            </a:r>
            <a:endParaRPr sz="1400" dirty="0">
              <a:latin typeface="Arial"/>
              <a:cs typeface="Arial"/>
            </a:endParaRPr>
          </a:p>
          <a:p>
            <a:pPr marR="203200" algn="ctr">
              <a:lnSpc>
                <a:spcPct val="100000"/>
              </a:lnSpc>
              <a:spcBef>
                <a:spcPts val="295"/>
              </a:spcBef>
            </a:pPr>
            <a:r>
              <a:rPr sz="1800" b="1" spc="-20" dirty="0">
                <a:latin typeface="Calibri"/>
                <a:cs typeface="Calibri"/>
              </a:rPr>
              <a:t>202</a:t>
            </a:r>
            <a:r>
              <a:rPr lang="pt-BR" sz="1800" b="1" spc="-20" dirty="0">
                <a:latin typeface="Calibri"/>
                <a:cs typeface="Calibri"/>
              </a:rPr>
              <a:t>4         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71" name="object 71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038855" y="4501896"/>
            <a:ext cx="1072895" cy="502919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3160689" y="4577588"/>
            <a:ext cx="739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62626"/>
                </a:solidFill>
                <a:latin typeface="Arial"/>
                <a:cs typeface="Arial"/>
              </a:rPr>
              <a:t>50</a:t>
            </a:r>
            <a:r>
              <a:rPr sz="1200" b="1" spc="-10" dirty="0">
                <a:solidFill>
                  <a:srgbClr val="262626"/>
                </a:solidFill>
                <a:latin typeface="Arial"/>
                <a:cs typeface="Arial"/>
              </a:rPr>
              <a:t> TFlops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3" name="object 7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1725167" y="5367527"/>
            <a:ext cx="1371600" cy="502919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1847428" y="5443220"/>
            <a:ext cx="1038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62626"/>
                </a:solidFill>
                <a:latin typeface="Arial"/>
                <a:cs typeface="Arial"/>
              </a:rPr>
              <a:t>405</a:t>
            </a:r>
            <a:r>
              <a:rPr sz="1200" b="1" spc="-2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262626"/>
                </a:solidFill>
                <a:latin typeface="Arial"/>
                <a:cs typeface="Arial"/>
              </a:rPr>
              <a:t>TeraFlops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295036" y="2855150"/>
            <a:ext cx="2036445" cy="1534160"/>
            <a:chOff x="3295036" y="2855150"/>
            <a:chExt cx="2036445" cy="1534160"/>
          </a:xfrm>
        </p:grpSpPr>
        <p:pic>
          <p:nvPicPr>
            <p:cNvPr id="76" name="object 7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295036" y="2855150"/>
              <a:ext cx="592049" cy="1069224"/>
            </a:xfrm>
            <a:prstGeom prst="rect">
              <a:avLst/>
            </a:prstGeom>
          </p:spPr>
        </p:pic>
        <p:pic>
          <p:nvPicPr>
            <p:cNvPr id="77" name="object 7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175759" y="3883152"/>
              <a:ext cx="1155191" cy="505968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4297847" y="3961892"/>
            <a:ext cx="82359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62626"/>
                </a:solidFill>
                <a:latin typeface="Arial"/>
                <a:cs typeface="Arial"/>
              </a:rPr>
              <a:t>180</a:t>
            </a:r>
            <a:r>
              <a:rPr sz="1200" b="1" spc="-1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262626"/>
                </a:solidFill>
                <a:latin typeface="Arial"/>
                <a:cs typeface="Arial"/>
              </a:rPr>
              <a:t>TFlops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79" name="object 79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361432" y="3386328"/>
            <a:ext cx="1371600" cy="502920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5482169" y="3462020"/>
            <a:ext cx="1038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262626"/>
                </a:solidFill>
                <a:latin typeface="Arial"/>
                <a:cs typeface="Arial"/>
              </a:rPr>
              <a:t>800</a:t>
            </a:r>
            <a:r>
              <a:rPr sz="1200" b="1" spc="-25" dirty="0">
                <a:solidFill>
                  <a:srgbClr val="262626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262626"/>
                </a:solidFill>
                <a:latin typeface="Arial"/>
                <a:cs typeface="Arial"/>
              </a:rPr>
              <a:t>TeraFlops</a:t>
            </a:r>
            <a:endParaRPr sz="1200" dirty="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9211056" y="4069079"/>
            <a:ext cx="2883535" cy="670560"/>
            <a:chOff x="9211056" y="4069079"/>
            <a:chExt cx="2883535" cy="670560"/>
          </a:xfrm>
        </p:grpSpPr>
        <p:pic>
          <p:nvPicPr>
            <p:cNvPr id="82" name="object 82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9211056" y="4093463"/>
              <a:ext cx="499872" cy="499872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269998" y="4133048"/>
              <a:ext cx="381201" cy="381201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9610344" y="4069079"/>
              <a:ext cx="2484120" cy="670560"/>
            </a:xfrm>
            <a:prstGeom prst="rect">
              <a:avLst/>
            </a:prstGeom>
          </p:spPr>
        </p:pic>
      </p:grpSp>
      <p:sp>
        <p:nvSpPr>
          <p:cNvPr id="85" name="object 85"/>
          <p:cNvSpPr txBox="1"/>
          <p:nvPr/>
        </p:nvSpPr>
        <p:spPr>
          <a:xfrm>
            <a:off x="9782134" y="4172204"/>
            <a:ext cx="2049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1800" b="1" dirty="0" err="1">
                <a:latin typeface="Arial"/>
                <a:cs typeface="Arial"/>
              </a:rPr>
              <a:t>Researches</a:t>
            </a:r>
            <a:r>
              <a:rPr lang="pt-BR" sz="1800" b="1" dirty="0">
                <a:latin typeface="Arial"/>
                <a:cs typeface="Arial"/>
              </a:rPr>
              <a:t> Lines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86" name="object 86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10792968" y="1859279"/>
            <a:ext cx="1395983" cy="1014984"/>
          </a:xfrm>
          <a:prstGeom prst="rect">
            <a:avLst/>
          </a:prstGeom>
        </p:spPr>
      </p:pic>
      <p:sp>
        <p:nvSpPr>
          <p:cNvPr id="87" name="object 87"/>
          <p:cNvSpPr txBox="1"/>
          <p:nvPr/>
        </p:nvSpPr>
        <p:spPr>
          <a:xfrm>
            <a:off x="11142988" y="2029967"/>
            <a:ext cx="6629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3345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10253F"/>
                </a:solidFill>
                <a:latin typeface="Arial"/>
                <a:cs typeface="Arial"/>
              </a:rPr>
              <a:t>7.</a:t>
            </a:r>
            <a:r>
              <a:rPr sz="1100" b="1" spc="-1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10253F"/>
                </a:solidFill>
                <a:latin typeface="Arial"/>
                <a:cs typeface="Arial"/>
              </a:rPr>
              <a:t>HPC </a:t>
            </a:r>
            <a:r>
              <a:rPr sz="1100" b="1" spc="-10" dirty="0">
                <a:solidFill>
                  <a:srgbClr val="10253F"/>
                </a:solidFill>
                <a:latin typeface="Arial"/>
                <a:cs typeface="Arial"/>
              </a:rPr>
              <a:t>CIMATEC</a:t>
            </a:r>
            <a:endParaRPr sz="1100">
              <a:latin typeface="Arial"/>
              <a:cs typeface="Arial"/>
            </a:endParaRPr>
          </a:p>
          <a:p>
            <a:pPr marL="179705">
              <a:lnSpc>
                <a:spcPts val="1200"/>
              </a:lnSpc>
            </a:pPr>
            <a:r>
              <a:rPr sz="1100" b="1" spc="-20" dirty="0">
                <a:solidFill>
                  <a:srgbClr val="10253F"/>
                </a:solidFill>
                <a:latin typeface="Arial"/>
                <a:cs typeface="Arial"/>
              </a:rPr>
              <a:t>Park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8811768" y="4904232"/>
            <a:ext cx="2908300" cy="923925"/>
            <a:chOff x="8811768" y="4904232"/>
            <a:chExt cx="2908300" cy="923925"/>
          </a:xfrm>
        </p:grpSpPr>
        <p:pic>
          <p:nvPicPr>
            <p:cNvPr id="89" name="object 89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8811768" y="4992624"/>
              <a:ext cx="643127" cy="64922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8871633" y="5031898"/>
              <a:ext cx="526004" cy="532569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305544" y="4904232"/>
              <a:ext cx="2414016" cy="923544"/>
            </a:xfrm>
            <a:prstGeom prst="rect">
              <a:avLst/>
            </a:prstGeom>
          </p:spPr>
        </p:pic>
      </p:grpSp>
      <p:sp>
        <p:nvSpPr>
          <p:cNvPr id="92" name="object 92"/>
          <p:cNvSpPr txBox="1"/>
          <p:nvPr/>
        </p:nvSpPr>
        <p:spPr>
          <a:xfrm>
            <a:off x="9554688" y="5029707"/>
            <a:ext cx="18256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Arial"/>
                <a:cs typeface="Arial"/>
              </a:rPr>
              <a:t>In</a:t>
            </a:r>
            <a:r>
              <a:rPr lang="pt-BR" sz="2800" b="1" spc="-10" dirty="0" err="1">
                <a:latin typeface="Arial"/>
                <a:cs typeface="Arial"/>
              </a:rPr>
              <a:t>n</a:t>
            </a:r>
            <a:r>
              <a:rPr sz="2800" b="1" spc="-10" dirty="0">
                <a:latin typeface="Arial"/>
                <a:cs typeface="Arial"/>
              </a:rPr>
              <a:t>ova</a:t>
            </a:r>
            <a:r>
              <a:rPr lang="pt-BR" sz="2800" b="1" spc="-10" dirty="0" err="1">
                <a:latin typeface="Arial"/>
                <a:cs typeface="Arial"/>
              </a:rPr>
              <a:t>tion</a:t>
            </a:r>
            <a:endParaRPr sz="2800" dirty="0">
              <a:latin typeface="Arial"/>
              <a:cs typeface="Arial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352179" y="685800"/>
            <a:ext cx="6517005" cy="2639060"/>
            <a:chOff x="4352179" y="685800"/>
            <a:chExt cx="6517005" cy="2639060"/>
          </a:xfrm>
        </p:grpSpPr>
        <p:pic>
          <p:nvPicPr>
            <p:cNvPr id="94" name="object 94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4352179" y="2039038"/>
              <a:ext cx="723230" cy="1285742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266944" y="1502663"/>
              <a:ext cx="1615440" cy="1618488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5458968" y="1694688"/>
              <a:ext cx="1033272" cy="1033272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174480" y="685800"/>
              <a:ext cx="1694687" cy="1554479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311640" y="2020824"/>
              <a:ext cx="1484376" cy="972312"/>
            </a:xfrm>
            <a:prstGeom prst="rect">
              <a:avLst/>
            </a:prstGeom>
          </p:spPr>
        </p:pic>
      </p:grpSp>
      <p:sp>
        <p:nvSpPr>
          <p:cNvPr id="99" name="object 99"/>
          <p:cNvSpPr txBox="1"/>
          <p:nvPr/>
        </p:nvSpPr>
        <p:spPr>
          <a:xfrm>
            <a:off x="9646579" y="2267711"/>
            <a:ext cx="917790" cy="3581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37465" marR="5080" indent="-25400">
              <a:lnSpc>
                <a:spcPts val="1300"/>
              </a:lnSpc>
              <a:spcBef>
                <a:spcPts val="160"/>
              </a:spcBef>
            </a:pPr>
            <a:r>
              <a:rPr sz="1100" b="1" dirty="0">
                <a:solidFill>
                  <a:srgbClr val="10253F"/>
                </a:solidFill>
                <a:latin typeface="Arial"/>
                <a:cs typeface="Arial"/>
              </a:rPr>
              <a:t>6.</a:t>
            </a:r>
            <a:r>
              <a:rPr sz="1100" b="1" spc="-1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10253F"/>
                </a:solidFill>
                <a:latin typeface="Arial"/>
                <a:cs typeface="Arial"/>
              </a:rPr>
              <a:t>Q</a:t>
            </a:r>
            <a:r>
              <a:rPr sz="1100" spc="-10" dirty="0">
                <a:solidFill>
                  <a:srgbClr val="10253F"/>
                </a:solidFill>
                <a:latin typeface="Arial"/>
                <a:cs typeface="Arial"/>
              </a:rPr>
              <a:t>uantum Computing</a:t>
            </a:r>
            <a:endParaRPr sz="1100" dirty="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5321808" y="835152"/>
            <a:ext cx="3858767" cy="2758440"/>
            <a:chOff x="5321808" y="835152"/>
            <a:chExt cx="3858767" cy="2758440"/>
          </a:xfrm>
        </p:grpSpPr>
        <p:pic>
          <p:nvPicPr>
            <p:cNvPr id="101" name="object 101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687312" y="835152"/>
              <a:ext cx="2493263" cy="139903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713786" y="859675"/>
              <a:ext cx="2386920" cy="1295999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321808" y="2621280"/>
              <a:ext cx="1435608" cy="972312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5606181" y="2874264"/>
            <a:ext cx="805815" cy="345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70485" marR="5080" indent="-58419">
              <a:lnSpc>
                <a:spcPts val="1200"/>
              </a:lnSpc>
              <a:spcBef>
                <a:spcPts val="240"/>
              </a:spcBef>
            </a:pPr>
            <a:r>
              <a:rPr sz="1100" b="1" dirty="0">
                <a:solidFill>
                  <a:srgbClr val="10253F"/>
                </a:solidFill>
                <a:latin typeface="Arial"/>
                <a:cs typeface="Arial"/>
              </a:rPr>
              <a:t>4.</a:t>
            </a:r>
            <a:r>
              <a:rPr sz="1100" b="1" spc="-60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10253F"/>
                </a:solidFill>
                <a:latin typeface="Arial"/>
                <a:cs typeface="Arial"/>
              </a:rPr>
              <a:t>HPC</a:t>
            </a:r>
            <a:r>
              <a:rPr sz="1100" b="1" spc="-5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10253F"/>
                </a:solidFill>
                <a:latin typeface="Arial"/>
                <a:cs typeface="Arial"/>
              </a:rPr>
              <a:t>Oil</a:t>
            </a:r>
            <a:r>
              <a:rPr sz="1100" b="1" spc="-4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10253F"/>
                </a:solidFill>
                <a:latin typeface="Arial"/>
                <a:cs typeface="Arial"/>
              </a:rPr>
              <a:t>&amp; </a:t>
            </a:r>
            <a:r>
              <a:rPr sz="1100" b="1" spc="-20" dirty="0">
                <a:solidFill>
                  <a:srgbClr val="10253F"/>
                </a:solidFill>
                <a:latin typeface="Arial"/>
                <a:cs typeface="Arial"/>
              </a:rPr>
              <a:t>Gas</a:t>
            </a:r>
            <a:r>
              <a:rPr sz="1100" b="1" spc="-6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10253F"/>
                </a:solidFill>
                <a:latin typeface="Arial"/>
                <a:cs typeface="Arial"/>
              </a:rPr>
              <a:t>(CPU)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105" name="object 105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220711" y="2023872"/>
            <a:ext cx="1435607" cy="969263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7506403" y="2276855"/>
            <a:ext cx="805815" cy="34544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67310" marR="5080" indent="-55244">
              <a:lnSpc>
                <a:spcPts val="1200"/>
              </a:lnSpc>
              <a:spcBef>
                <a:spcPts val="240"/>
              </a:spcBef>
            </a:pPr>
            <a:r>
              <a:rPr sz="1100" b="1" dirty="0">
                <a:solidFill>
                  <a:srgbClr val="10253F"/>
                </a:solidFill>
                <a:latin typeface="Arial"/>
                <a:cs typeface="Arial"/>
              </a:rPr>
              <a:t>5.</a:t>
            </a:r>
            <a:r>
              <a:rPr sz="1100" b="1" spc="-60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10253F"/>
                </a:solidFill>
                <a:latin typeface="Arial"/>
                <a:cs typeface="Arial"/>
              </a:rPr>
              <a:t>HPC</a:t>
            </a:r>
            <a:r>
              <a:rPr sz="1100" b="1" spc="-5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10253F"/>
                </a:solidFill>
                <a:latin typeface="Arial"/>
                <a:cs typeface="Arial"/>
              </a:rPr>
              <a:t>Oil</a:t>
            </a:r>
            <a:r>
              <a:rPr sz="1100" b="1" spc="-4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50" dirty="0">
                <a:solidFill>
                  <a:srgbClr val="10253F"/>
                </a:solidFill>
                <a:latin typeface="Arial"/>
                <a:cs typeface="Arial"/>
              </a:rPr>
              <a:t>&amp; </a:t>
            </a:r>
            <a:r>
              <a:rPr sz="1100" b="1" spc="-20" dirty="0">
                <a:solidFill>
                  <a:srgbClr val="10253F"/>
                </a:solidFill>
                <a:latin typeface="Arial"/>
                <a:cs typeface="Arial"/>
              </a:rPr>
              <a:t>Gas</a:t>
            </a:r>
            <a:r>
              <a:rPr sz="1100" b="1" spc="-65" dirty="0">
                <a:solidFill>
                  <a:srgbClr val="10253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10253F"/>
                </a:solidFill>
                <a:latin typeface="Arial"/>
                <a:cs typeface="Arial"/>
              </a:rPr>
              <a:t>(GPU)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07" name="object 107"/>
          <p:cNvGrpSpPr/>
          <p:nvPr/>
        </p:nvGrpSpPr>
        <p:grpSpPr>
          <a:xfrm>
            <a:off x="7275576" y="2785872"/>
            <a:ext cx="1356360" cy="822960"/>
            <a:chOff x="7275576" y="2785872"/>
            <a:chExt cx="1356360" cy="822960"/>
          </a:xfrm>
        </p:grpSpPr>
        <p:pic>
          <p:nvPicPr>
            <p:cNvPr id="108" name="object 108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275576" y="2785872"/>
              <a:ext cx="1341120" cy="502920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476744" y="3051047"/>
              <a:ext cx="1155192" cy="557783"/>
            </a:xfrm>
            <a:prstGeom prst="rect">
              <a:avLst/>
            </a:prstGeom>
          </p:spPr>
        </p:pic>
      </p:grpSp>
      <p:sp>
        <p:nvSpPr>
          <p:cNvPr id="110" name="object 110"/>
          <p:cNvSpPr txBox="1"/>
          <p:nvPr/>
        </p:nvSpPr>
        <p:spPr>
          <a:xfrm>
            <a:off x="7397525" y="2781445"/>
            <a:ext cx="1009015" cy="59563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30"/>
              </a:spcBef>
            </a:pPr>
            <a:r>
              <a:rPr sz="1200" b="1" dirty="0">
                <a:solidFill>
                  <a:srgbClr val="262626"/>
                </a:solidFill>
                <a:latin typeface="Arial"/>
                <a:cs typeface="Arial"/>
              </a:rPr>
              <a:t>1.8</a:t>
            </a:r>
            <a:r>
              <a:rPr sz="1200" b="1" spc="-10" dirty="0">
                <a:solidFill>
                  <a:srgbClr val="262626"/>
                </a:solidFill>
                <a:latin typeface="Arial"/>
                <a:cs typeface="Arial"/>
              </a:rPr>
              <a:t> PetaFlops</a:t>
            </a:r>
            <a:endParaRPr sz="1200">
              <a:latin typeface="Arial"/>
              <a:cs typeface="Arial"/>
            </a:endParaRPr>
          </a:p>
          <a:p>
            <a:pPr marR="9525" algn="r">
              <a:lnSpc>
                <a:spcPct val="100000"/>
              </a:lnSpc>
              <a:spcBef>
                <a:spcPts val="735"/>
              </a:spcBef>
            </a:pPr>
            <a:r>
              <a:rPr sz="1400" b="1" dirty="0">
                <a:latin typeface="Arial"/>
                <a:cs typeface="Arial"/>
              </a:rPr>
              <a:t>312</a:t>
            </a:r>
            <a:r>
              <a:rPr sz="1400" b="1" spc="-30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V100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A2DB6D9-D247-4122-ACEC-2A7F63CE4C08}"/>
              </a:ext>
            </a:extLst>
          </p:cNvPr>
          <p:cNvSpPr/>
          <p:nvPr/>
        </p:nvSpPr>
        <p:spPr>
          <a:xfrm>
            <a:off x="-1675" y="0"/>
            <a:ext cx="12192000" cy="6858000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2" descr="http://intranet.fieb.org.br/corporativo/comunicacao/Marcas%20do%20Sistema/SENAI%20CIMATEC/SENAI_CIMATEC_branc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487" y="361218"/>
            <a:ext cx="2615537" cy="5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300694C-3E3F-AD14-591C-B10353367379}"/>
              </a:ext>
            </a:extLst>
          </p:cNvPr>
          <p:cNvSpPr txBox="1"/>
          <p:nvPr/>
        </p:nvSpPr>
        <p:spPr>
          <a:xfrm>
            <a:off x="933551" y="2442626"/>
            <a:ext cx="555796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b="1" dirty="0">
                <a:solidFill>
                  <a:schemeClr val="bg1"/>
                </a:solidFill>
                <a:latin typeface="Raleway Black" panose="020B0604020202020204" charset="0"/>
              </a:rPr>
              <a:t>SENAI </a:t>
            </a:r>
          </a:p>
          <a:p>
            <a:r>
              <a:rPr lang="pt-BR" sz="8800" dirty="0">
                <a:solidFill>
                  <a:schemeClr val="bg1"/>
                </a:solidFill>
                <a:latin typeface="Raleway Black" panose="020B0604020202020204" charset="0"/>
              </a:rPr>
              <a:t>CIMATEC</a:t>
            </a:r>
            <a:endParaRPr lang="pt-BR" sz="5400" b="1" dirty="0">
              <a:solidFill>
                <a:schemeClr val="bg1"/>
              </a:solidFill>
              <a:latin typeface="Raleway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85608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742" y="6151188"/>
              <a:ext cx="576002" cy="575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21864" y="2307335"/>
              <a:ext cx="6748272" cy="16855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62376" y="2447175"/>
              <a:ext cx="6467245" cy="1404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1647" y="298704"/>
              <a:ext cx="1889760" cy="11003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3583" y="388061"/>
              <a:ext cx="1708415" cy="9199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51760" y="1612391"/>
              <a:ext cx="4806695" cy="713231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36550" y="1708403"/>
            <a:ext cx="43478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HIGH</a:t>
            </a:r>
            <a:r>
              <a:rPr sz="2000" spc="-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chemeClr val="bg1"/>
                </a:solidFill>
                <a:latin typeface="Arial"/>
                <a:cs typeface="Arial"/>
              </a:rPr>
              <a:t>PERFORMANCE</a:t>
            </a:r>
            <a:r>
              <a:rPr sz="2000" spc="-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Arial"/>
                <a:cs typeface="Arial"/>
              </a:rPr>
              <a:t>COMPUTING</a:t>
            </a:r>
            <a:endParaRPr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834128" y="4117847"/>
            <a:ext cx="4632960" cy="55778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974473" y="4204716"/>
            <a:ext cx="42633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SENAI</a:t>
            </a:r>
            <a:r>
              <a:rPr sz="1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CIMATEC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sz="1400" spc="-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CENPES</a:t>
            </a:r>
            <a:r>
              <a:rPr sz="1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PETROBRAS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4924" y="5577839"/>
            <a:ext cx="6569075" cy="1144905"/>
            <a:chOff x="194924" y="5577839"/>
            <a:chExt cx="6569075" cy="1144905"/>
          </a:xfrm>
        </p:grpSpPr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4924" y="6146688"/>
              <a:ext cx="576376" cy="5759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46448" y="5672327"/>
              <a:ext cx="2417063" cy="53340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81911" y="5577839"/>
              <a:ext cx="2432304" cy="722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742" y="6151188"/>
              <a:ext cx="576002" cy="575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54735"/>
              <a:ext cx="12188952" cy="63032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22391" y="682751"/>
              <a:ext cx="6175248" cy="35874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77457" y="939021"/>
              <a:ext cx="5665325" cy="30760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5632" y="4925567"/>
              <a:ext cx="1130808" cy="145389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03647" y="5050535"/>
              <a:ext cx="874776" cy="120091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69223" y="4977383"/>
              <a:ext cx="1667255" cy="13472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97575" y="5105641"/>
              <a:ext cx="1408896" cy="109139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8224" y="4870703"/>
              <a:ext cx="1850136" cy="15636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6240" y="4995671"/>
              <a:ext cx="1594104" cy="131064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11679" y="5230367"/>
              <a:ext cx="2435351" cy="1325880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146016" y="5314696"/>
            <a:ext cx="2076450" cy="1010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312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GPUs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535"/>
              </a:lnSpc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78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endParaRPr sz="1300">
              <a:latin typeface="Arial"/>
              <a:cs typeface="Arial"/>
            </a:endParaRPr>
          </a:p>
          <a:p>
            <a:pPr marL="279400">
              <a:lnSpc>
                <a:spcPts val="1535"/>
              </a:lnSpc>
              <a:spcBef>
                <a:spcPts val="25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NVIDIA</a:t>
            </a:r>
            <a:r>
              <a:rPr sz="13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V100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32 </a:t>
            </a: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GB</a:t>
            </a:r>
            <a:endParaRPr sz="1300">
              <a:latin typeface="Arial"/>
              <a:cs typeface="Arial"/>
            </a:endParaRPr>
          </a:p>
          <a:p>
            <a:pPr marL="12700" marR="114935">
              <a:lnSpc>
                <a:spcPts val="1580"/>
              </a:lnSpc>
              <a:spcBef>
                <a:spcPts val="10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1605</a:t>
            </a:r>
            <a:r>
              <a:rPr sz="1300" b="1" spc="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Peta Flops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(RMAX)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384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GB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739384" y="5230367"/>
            <a:ext cx="2417064" cy="112166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5872919" y="5314696"/>
            <a:ext cx="2060575" cy="808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35"/>
              </a:lnSpc>
              <a:spcBef>
                <a:spcPts val="100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210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CPUs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535"/>
              </a:lnSpc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204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Tera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Flops</a:t>
            </a: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(RMAX)</a:t>
            </a:r>
            <a:endParaRPr sz="1300">
              <a:latin typeface="Arial"/>
              <a:cs typeface="Arial"/>
            </a:endParaRPr>
          </a:p>
          <a:p>
            <a:pPr marL="12700" marR="5080" indent="266700">
              <a:lnSpc>
                <a:spcPts val="1510"/>
              </a:lnSpc>
              <a:spcBef>
                <a:spcPts val="114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2 x Intel Cascade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20" dirty="0">
                <a:solidFill>
                  <a:srgbClr val="FFFFFF"/>
                </a:solidFill>
                <a:latin typeface="Arial"/>
                <a:cs typeface="Arial"/>
              </a:rPr>
              <a:t>Lake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384 GB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RAM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5695" y="3383279"/>
            <a:ext cx="11137900" cy="3063240"/>
            <a:chOff x="615695" y="3383279"/>
            <a:chExt cx="11137900" cy="3063240"/>
          </a:xfrm>
        </p:grpSpPr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5695" y="3383279"/>
              <a:ext cx="2097024" cy="134416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6430" y="3563428"/>
              <a:ext cx="1737676" cy="98468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17607" y="5123687"/>
              <a:ext cx="1935479" cy="132283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951094" y="5208016"/>
            <a:ext cx="1577975" cy="101028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74650" marR="5080" indent="-361950">
              <a:lnSpc>
                <a:spcPts val="1490"/>
              </a:lnSpc>
              <a:spcBef>
                <a:spcPts val="204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PB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Parallel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Lustre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26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GB/s </a:t>
            </a:r>
            <a:r>
              <a:rPr sz="1300" b="1" spc="-25" dirty="0">
                <a:solidFill>
                  <a:srgbClr val="FFFFFF"/>
                </a:solidFill>
                <a:latin typeface="Arial"/>
                <a:cs typeface="Arial"/>
              </a:rPr>
              <a:t>IOR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525"/>
              </a:lnSpc>
              <a:spcBef>
                <a:spcPts val="10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500 TB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ts val="1525"/>
              </a:lnSpc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Gbps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Infinband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3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Login</a:t>
            </a:r>
            <a:r>
              <a:rPr sz="13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FFFFFF"/>
                </a:solidFill>
                <a:latin typeface="Arial"/>
                <a:cs typeface="Arial"/>
              </a:rPr>
              <a:t>Nodes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537192" y="3934967"/>
            <a:ext cx="2478024" cy="68275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9660142" y="4013707"/>
            <a:ext cx="2145030" cy="38544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ts val="1390"/>
              </a:lnSpc>
              <a:spcBef>
                <a:spcPts val="185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r>
              <a:rPr sz="12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Cool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12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Technology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Direct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Cooling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at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12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Racks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67639" y="128015"/>
            <a:ext cx="11871960" cy="6595109"/>
            <a:chOff x="167639" y="128015"/>
            <a:chExt cx="11871960" cy="6595109"/>
          </a:xfrm>
        </p:grpSpPr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6528" y="1014983"/>
              <a:ext cx="3102864" cy="89306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9105" y="1156149"/>
              <a:ext cx="2819052" cy="6119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94924" y="6146688"/>
              <a:ext cx="576376" cy="57599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929128" y="2414015"/>
              <a:ext cx="2417064" cy="5334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7639" y="2319527"/>
              <a:ext cx="2429256" cy="722376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518647" y="128015"/>
              <a:ext cx="1520952" cy="90220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608063" y="217373"/>
              <a:ext cx="1340204" cy="721648"/>
            </a:xfrm>
            <a:prstGeom prst="rect">
              <a:avLst/>
            </a:prstGeom>
          </p:spPr>
        </p:pic>
      </p:grp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263797" y="206755"/>
            <a:ext cx="412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OGBON</a:t>
            </a:r>
            <a:r>
              <a:rPr sz="1800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chemeClr val="bg1"/>
                </a:solidFill>
                <a:latin typeface="Arial"/>
                <a:cs typeface="Arial"/>
              </a:rPr>
              <a:t>Supercomputer</a:t>
            </a:r>
            <a:r>
              <a:rPr sz="1800" spc="-3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chemeClr val="bg1"/>
                </a:solidFill>
                <a:latin typeface="Arial"/>
                <a:cs typeface="Arial"/>
              </a:rPr>
              <a:t>Specification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01198" y="3756660"/>
            <a:ext cx="11512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20" dirty="0">
                <a:solidFill>
                  <a:srgbClr val="FFFFFF"/>
                </a:solidFill>
                <a:latin typeface="Calibri"/>
                <a:cs typeface="Calibri"/>
              </a:rPr>
              <a:t>#347</a:t>
            </a:r>
            <a:endParaRPr sz="4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5295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758787" y="1605691"/>
            <a:ext cx="4441174" cy="946674"/>
          </a:xfrm>
        </p:spPr>
        <p:txBody>
          <a:bodyPr>
            <a:normAutofit fontScale="90000"/>
          </a:bodyPr>
          <a:lstStyle/>
          <a:p>
            <a:r>
              <a:rPr lang="pt-BR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Arial" pitchFamily="34" charset="0"/>
              </a:rPr>
              <a:t>Code</a:t>
            </a:r>
            <a:r>
              <a:rPr lang="pt-B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Arial" pitchFamily="34" charset="0"/>
              </a:rPr>
              <a:t> </a:t>
            </a:r>
            <a:r>
              <a:rPr lang="pt-BR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Arial" pitchFamily="34" charset="0"/>
              </a:rPr>
              <a:t>Optimization</a:t>
            </a:r>
            <a:r>
              <a:rPr lang="pt-B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Arial" pitchFamily="34" charset="0"/>
              </a:rPr>
              <a:t> </a:t>
            </a:r>
            <a:r>
              <a:rPr lang="pt-BR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Arial" pitchFamily="34" charset="0"/>
              </a:rPr>
              <a:t>Projects</a:t>
            </a:r>
            <a:br>
              <a:rPr lang="pt-B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Arial" pitchFamily="34" charset="0"/>
              </a:rPr>
            </a:br>
            <a:r>
              <a:rPr lang="pt-BR" sz="3200" dirty="0">
                <a:solidFill>
                  <a:srgbClr val="00B0F0"/>
                </a:solidFill>
                <a:latin typeface="+mn-lt"/>
                <a:cs typeface="Arial" pitchFamily="34" charset="0"/>
              </a:rPr>
              <a:t>CIMATEC</a:t>
            </a:r>
            <a:endParaRPr lang="pt-BR" sz="3200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758787" y="3775864"/>
            <a:ext cx="378708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000" dirty="0"/>
              <a:t>SENAI CIMATEC </a:t>
            </a:r>
            <a:r>
              <a:rPr lang="pt-BR" sz="2000" dirty="0" err="1"/>
              <a:t>carries</a:t>
            </a:r>
            <a:r>
              <a:rPr lang="pt-BR" sz="2000" dirty="0"/>
              <a:t> out </a:t>
            </a:r>
            <a:r>
              <a:rPr lang="pt-BR" sz="2000" dirty="0" err="1"/>
              <a:t>research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development</a:t>
            </a:r>
            <a:r>
              <a:rPr lang="pt-BR" sz="2000" dirty="0"/>
              <a:t>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complex</a:t>
            </a:r>
            <a:r>
              <a:rPr lang="pt-BR" sz="2000" dirty="0"/>
              <a:t> </a:t>
            </a:r>
            <a:r>
              <a:rPr lang="pt-BR" sz="2000" dirty="0" err="1"/>
              <a:t>projects</a:t>
            </a:r>
            <a:r>
              <a:rPr lang="pt-BR" sz="2000" dirty="0"/>
              <a:t>, </a:t>
            </a:r>
            <a:r>
              <a:rPr lang="pt-BR" sz="2000" dirty="0" err="1"/>
              <a:t>integrating</a:t>
            </a:r>
            <a:r>
              <a:rPr lang="pt-BR" sz="2000" dirty="0"/>
              <a:t> </a:t>
            </a:r>
            <a:r>
              <a:rPr lang="pt-BR" sz="2000" dirty="0" err="1"/>
              <a:t>them</a:t>
            </a:r>
            <a:r>
              <a:rPr lang="pt-BR" sz="2000" dirty="0"/>
              <a:t> </a:t>
            </a:r>
            <a:r>
              <a:rPr lang="pt-BR" sz="2000" dirty="0" err="1"/>
              <a:t>into</a:t>
            </a:r>
            <a:r>
              <a:rPr lang="pt-BR" sz="2000" dirty="0"/>
              <a:t> </a:t>
            </a:r>
            <a:r>
              <a:rPr lang="pt-BR" sz="2000" dirty="0" err="1"/>
              <a:t>customers</a:t>
            </a:r>
            <a:r>
              <a:rPr lang="pt-BR" sz="2000" dirty="0"/>
              <a:t>' </a:t>
            </a:r>
            <a:r>
              <a:rPr lang="pt-BR" sz="2000" dirty="0" err="1"/>
              <a:t>production</a:t>
            </a:r>
            <a:r>
              <a:rPr lang="pt-BR" sz="2000" dirty="0"/>
              <a:t> systems.</a:t>
            </a:r>
            <a:endParaRPr lang="pt-BR" sz="2000" b="1" dirty="0"/>
          </a:p>
        </p:txBody>
      </p:sp>
      <p:cxnSp>
        <p:nvCxnSpPr>
          <p:cNvPr id="3" name="Conector reto 2"/>
          <p:cNvCxnSpPr/>
          <p:nvPr/>
        </p:nvCxnSpPr>
        <p:spPr>
          <a:xfrm>
            <a:off x="758787" y="3164114"/>
            <a:ext cx="378708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2"/>
          <a:srcRect l="1885" r="22698"/>
          <a:stretch/>
        </p:blipFill>
        <p:spPr>
          <a:xfrm>
            <a:off x="5295900" y="0"/>
            <a:ext cx="6896099" cy="6858000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6098465" y="659814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pt-BR" sz="900">
                <a:solidFill>
                  <a:schemeClr val="bg1"/>
                </a:solidFill>
              </a:rPr>
              <a:t>Background </a:t>
            </a:r>
            <a:r>
              <a:rPr lang="pt-BR" sz="900" err="1">
                <a:solidFill>
                  <a:schemeClr val="bg1"/>
                </a:solidFill>
              </a:rPr>
              <a:t>photo</a:t>
            </a:r>
            <a:r>
              <a:rPr lang="pt-BR" sz="900">
                <a:solidFill>
                  <a:schemeClr val="bg1"/>
                </a:solidFill>
              </a:rPr>
              <a:t> </a:t>
            </a:r>
            <a:r>
              <a:rPr lang="pt-BR" sz="900" err="1">
                <a:solidFill>
                  <a:schemeClr val="bg1"/>
                </a:solidFill>
              </a:rPr>
              <a:t>created</a:t>
            </a:r>
            <a:r>
              <a:rPr lang="pt-BR" sz="900">
                <a:solidFill>
                  <a:schemeClr val="bg1"/>
                </a:solidFill>
              </a:rPr>
              <a:t> </a:t>
            </a:r>
            <a:r>
              <a:rPr lang="pt-BR" sz="900" err="1">
                <a:solidFill>
                  <a:schemeClr val="bg1"/>
                </a:solidFill>
              </a:rPr>
              <a:t>by</a:t>
            </a:r>
            <a:r>
              <a:rPr lang="pt-BR" sz="900">
                <a:solidFill>
                  <a:schemeClr val="bg1"/>
                </a:solidFill>
              </a:rPr>
              <a:t> </a:t>
            </a:r>
            <a:r>
              <a:rPr lang="pt-BR" sz="900" err="1">
                <a:solidFill>
                  <a:schemeClr val="bg1"/>
                </a:solidFill>
              </a:rPr>
              <a:t>kjpargeter</a:t>
            </a:r>
            <a:r>
              <a:rPr lang="pt-BR" sz="900">
                <a:solidFill>
                  <a:schemeClr val="bg1"/>
                </a:solidFill>
              </a:rPr>
              <a:t> - www.freepik.com</a:t>
            </a:r>
          </a:p>
        </p:txBody>
      </p:sp>
    </p:spTree>
    <p:extLst>
      <p:ext uri="{BB962C8B-B14F-4D97-AF65-F5344CB8AC3E}">
        <p14:creationId xmlns:p14="http://schemas.microsoft.com/office/powerpoint/2010/main" val="2266488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37A2C60-670E-441B-A9B5-041C70ECC72B}"/>
              </a:ext>
            </a:extLst>
          </p:cNvPr>
          <p:cNvSpPr/>
          <p:nvPr/>
        </p:nvSpPr>
        <p:spPr>
          <a:xfrm>
            <a:off x="0" y="0"/>
            <a:ext cx="12192000" cy="3213096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-8057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51DDA5E-773C-4DF3-BC4E-A5BF9589E491}"/>
              </a:ext>
            </a:extLst>
          </p:cNvPr>
          <p:cNvSpPr/>
          <p:nvPr/>
        </p:nvSpPr>
        <p:spPr>
          <a:xfrm>
            <a:off x="0" y="-7482"/>
            <a:ext cx="12192000" cy="3234860"/>
          </a:xfrm>
          <a:prstGeom prst="rect">
            <a:avLst/>
          </a:prstGeom>
          <a:gradFill>
            <a:gsLst>
              <a:gs pos="0">
                <a:srgbClr val="00B0F0">
                  <a:alpha val="55000"/>
                </a:srgbClr>
              </a:gs>
              <a:gs pos="100000">
                <a:srgbClr val="7030A0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A2DB6D9-D247-4122-ACEC-2A7F63CE4C08}"/>
              </a:ext>
            </a:extLst>
          </p:cNvPr>
          <p:cNvSpPr/>
          <p:nvPr/>
        </p:nvSpPr>
        <p:spPr>
          <a:xfrm>
            <a:off x="0" y="3213098"/>
            <a:ext cx="12192000" cy="364490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DC5E1C65-B1C9-488D-8F42-926A5FA41D42}"/>
              </a:ext>
            </a:extLst>
          </p:cNvPr>
          <p:cNvSpPr/>
          <p:nvPr/>
        </p:nvSpPr>
        <p:spPr>
          <a:xfrm rot="5400000">
            <a:off x="6427743" y="1093744"/>
            <a:ext cx="1498601" cy="10029914"/>
          </a:xfrm>
          <a:custGeom>
            <a:avLst/>
            <a:gdLst>
              <a:gd name="connsiteX0" fmla="*/ 0 w 1498601"/>
              <a:gd name="connsiteY0" fmla="*/ 10029914 h 10029914"/>
              <a:gd name="connsiteX1" fmla="*/ 0 w 1498601"/>
              <a:gd name="connsiteY1" fmla="*/ 0 h 10029914"/>
              <a:gd name="connsiteX2" fmla="*/ 261256 w 1498601"/>
              <a:gd name="connsiteY2" fmla="*/ 0 h 10029914"/>
              <a:gd name="connsiteX3" fmla="*/ 261256 w 1498601"/>
              <a:gd name="connsiteY3" fmla="*/ 9768658 h 10029914"/>
              <a:gd name="connsiteX4" fmla="*/ 1498601 w 1498601"/>
              <a:gd name="connsiteY4" fmla="*/ 9768658 h 10029914"/>
              <a:gd name="connsiteX5" fmla="*/ 1498601 w 1498601"/>
              <a:gd name="connsiteY5" fmla="*/ 10029914 h 10029914"/>
              <a:gd name="connsiteX6" fmla="*/ 261256 w 1498601"/>
              <a:gd name="connsiteY6" fmla="*/ 10029914 h 10029914"/>
              <a:gd name="connsiteX7" fmla="*/ 3 w 1498601"/>
              <a:gd name="connsiteY7" fmla="*/ 10029914 h 10029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98601" h="10029914">
                <a:moveTo>
                  <a:pt x="0" y="10029914"/>
                </a:moveTo>
                <a:lnTo>
                  <a:pt x="0" y="0"/>
                </a:lnTo>
                <a:lnTo>
                  <a:pt x="261256" y="0"/>
                </a:lnTo>
                <a:lnTo>
                  <a:pt x="261256" y="9768658"/>
                </a:lnTo>
                <a:lnTo>
                  <a:pt x="1498601" y="9768658"/>
                </a:lnTo>
                <a:lnTo>
                  <a:pt x="1498601" y="10029914"/>
                </a:lnTo>
                <a:lnTo>
                  <a:pt x="261256" y="10029914"/>
                </a:lnTo>
                <a:lnTo>
                  <a:pt x="3" y="10029914"/>
                </a:lnTo>
                <a:close/>
              </a:path>
            </a:pathLst>
          </a:custGeom>
          <a:gradFill flip="none" rotWithShape="1">
            <a:gsLst>
              <a:gs pos="0">
                <a:srgbClr val="7030A0"/>
              </a:gs>
              <a:gs pos="100000">
                <a:srgbClr val="00B0F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B7A6C5B-420E-400A-810D-C3BE0D445126}"/>
              </a:ext>
            </a:extLst>
          </p:cNvPr>
          <p:cNvSpPr txBox="1"/>
          <p:nvPr/>
        </p:nvSpPr>
        <p:spPr>
          <a:xfrm>
            <a:off x="529332" y="246411"/>
            <a:ext cx="11057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err="1">
                <a:solidFill>
                  <a:schemeClr val="bg1"/>
                </a:solidFill>
                <a:latin typeface="Raleway Black" panose="020B0604020202020204" charset="0"/>
              </a:rPr>
              <a:t>Timeline</a:t>
            </a:r>
            <a:r>
              <a:rPr lang="pt-BR" sz="6000" b="1" dirty="0">
                <a:solidFill>
                  <a:schemeClr val="bg1"/>
                </a:solidFill>
                <a:latin typeface="Raleway Black" panose="020B0604020202020204" charset="0"/>
              </a:rPr>
              <a:t> HPC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A4C8FDF-1865-48D1-A55D-6C19540341F2}"/>
              </a:ext>
            </a:extLst>
          </p:cNvPr>
          <p:cNvSpPr txBox="1"/>
          <p:nvPr/>
        </p:nvSpPr>
        <p:spPr>
          <a:xfrm>
            <a:off x="2895537" y="4269375"/>
            <a:ext cx="20107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  <a:latin typeface="Raleway" panose="020B0503030101060003" pitchFamily="34" charset="0"/>
              </a:rPr>
              <a:t>YEMOJA</a:t>
            </a:r>
          </a:p>
          <a:p>
            <a:pPr algn="ctr"/>
            <a:r>
              <a:rPr lang="pt-BR" sz="1500" dirty="0">
                <a:solidFill>
                  <a:schemeClr val="bg1"/>
                </a:solidFill>
                <a:latin typeface="Raleway" panose="020B0503030101060003" pitchFamily="34" charset="0"/>
              </a:rPr>
              <a:t>HPC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EF27825D-B0DB-4A1F-9AB8-270B993D1A5D}"/>
              </a:ext>
            </a:extLst>
          </p:cNvPr>
          <p:cNvCxnSpPr/>
          <p:nvPr/>
        </p:nvCxnSpPr>
        <p:spPr>
          <a:xfrm>
            <a:off x="3924345" y="4986110"/>
            <a:ext cx="0" cy="933450"/>
          </a:xfrm>
          <a:prstGeom prst="line">
            <a:avLst/>
          </a:prstGeom>
          <a:ln w="25400">
            <a:gradFill flip="none" rotWithShape="1">
              <a:gsLst>
                <a:gs pos="59000">
                  <a:srgbClr val="00B0F0"/>
                </a:gs>
                <a:gs pos="100000">
                  <a:srgbClr val="7030A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F27825D-B0DB-4A1F-9AB8-270B993D1A5D}"/>
              </a:ext>
            </a:extLst>
          </p:cNvPr>
          <p:cNvCxnSpPr/>
          <p:nvPr/>
        </p:nvCxnSpPr>
        <p:spPr>
          <a:xfrm>
            <a:off x="5128904" y="4986110"/>
            <a:ext cx="0" cy="933450"/>
          </a:xfrm>
          <a:prstGeom prst="line">
            <a:avLst/>
          </a:prstGeom>
          <a:ln w="25400">
            <a:gradFill flip="none" rotWithShape="1">
              <a:gsLst>
                <a:gs pos="59000">
                  <a:srgbClr val="00B0F0"/>
                </a:gs>
                <a:gs pos="100000">
                  <a:srgbClr val="7030A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A4C8FDF-1865-48D1-A55D-6C19540341F2}"/>
              </a:ext>
            </a:extLst>
          </p:cNvPr>
          <p:cNvSpPr txBox="1"/>
          <p:nvPr/>
        </p:nvSpPr>
        <p:spPr>
          <a:xfrm>
            <a:off x="6775315" y="3718866"/>
            <a:ext cx="1536319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  <a:latin typeface="Raleway"/>
              </a:rPr>
              <a:t>RTM-FWI</a:t>
            </a:r>
          </a:p>
          <a:p>
            <a:pPr algn="ctr"/>
            <a:r>
              <a:rPr lang="pt-BR" sz="1500" dirty="0">
                <a:solidFill>
                  <a:schemeClr val="bg1"/>
                </a:solidFill>
                <a:latin typeface="Raleway"/>
              </a:rPr>
              <a:t>FPGA</a:t>
            </a: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EF27825D-B0DB-4A1F-9AB8-270B993D1A5D}"/>
              </a:ext>
            </a:extLst>
          </p:cNvPr>
          <p:cNvCxnSpPr/>
          <p:nvPr/>
        </p:nvCxnSpPr>
        <p:spPr>
          <a:xfrm>
            <a:off x="6551191" y="4986110"/>
            <a:ext cx="0" cy="933450"/>
          </a:xfrm>
          <a:prstGeom prst="line">
            <a:avLst/>
          </a:prstGeom>
          <a:ln w="25400">
            <a:gradFill flip="none" rotWithShape="1">
              <a:gsLst>
                <a:gs pos="59000">
                  <a:srgbClr val="00B0F0"/>
                </a:gs>
                <a:gs pos="100000">
                  <a:srgbClr val="7030A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A4C8FDF-1865-48D1-A55D-6C19540341F2}"/>
              </a:ext>
            </a:extLst>
          </p:cNvPr>
          <p:cNvSpPr txBox="1"/>
          <p:nvPr/>
        </p:nvSpPr>
        <p:spPr>
          <a:xfrm>
            <a:off x="8100070" y="3175374"/>
            <a:ext cx="179483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  <a:latin typeface="Raleway"/>
              </a:rPr>
              <a:t>ENGINEERING</a:t>
            </a:r>
          </a:p>
          <a:p>
            <a:pPr algn="ctr"/>
            <a:r>
              <a:rPr lang="pt-BR" sz="1500" dirty="0">
                <a:solidFill>
                  <a:schemeClr val="bg1"/>
                </a:solidFill>
                <a:latin typeface="Raleway"/>
              </a:rPr>
              <a:t>RESERVOIRS</a:t>
            </a:r>
            <a:endParaRPr lang="pt-BR" sz="15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EF27825D-B0DB-4A1F-9AB8-270B993D1A5D}"/>
              </a:ext>
            </a:extLst>
          </p:cNvPr>
          <p:cNvCxnSpPr/>
          <p:nvPr/>
        </p:nvCxnSpPr>
        <p:spPr>
          <a:xfrm>
            <a:off x="8844784" y="4972363"/>
            <a:ext cx="0" cy="933450"/>
          </a:xfrm>
          <a:prstGeom prst="line">
            <a:avLst/>
          </a:prstGeom>
          <a:ln w="25400">
            <a:gradFill flip="none" rotWithShape="1">
              <a:gsLst>
                <a:gs pos="59000">
                  <a:srgbClr val="00B0F0"/>
                </a:gs>
                <a:gs pos="100000">
                  <a:srgbClr val="7030A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EA4C8FDF-1865-48D1-A55D-6C19540341F2}"/>
              </a:ext>
            </a:extLst>
          </p:cNvPr>
          <p:cNvSpPr txBox="1"/>
          <p:nvPr/>
        </p:nvSpPr>
        <p:spPr>
          <a:xfrm>
            <a:off x="7851218" y="4466382"/>
            <a:ext cx="20682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  <a:latin typeface="Raleway" panose="020B0503030101060003" pitchFamily="34" charset="0"/>
              </a:rPr>
              <a:t>DEVITO</a:t>
            </a:r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EF27825D-B0DB-4A1F-9AB8-270B993D1A5D}"/>
              </a:ext>
            </a:extLst>
          </p:cNvPr>
          <p:cNvCxnSpPr/>
          <p:nvPr/>
        </p:nvCxnSpPr>
        <p:spPr>
          <a:xfrm>
            <a:off x="10200303" y="4972363"/>
            <a:ext cx="0" cy="933450"/>
          </a:xfrm>
          <a:prstGeom prst="line">
            <a:avLst/>
          </a:prstGeom>
          <a:ln w="25400">
            <a:gradFill flip="none" rotWithShape="1">
              <a:gsLst>
                <a:gs pos="59000">
                  <a:srgbClr val="00B0F0"/>
                </a:gs>
                <a:gs pos="100000">
                  <a:srgbClr val="7030A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A4C8FDF-1865-48D1-A55D-6C19540341F2}"/>
              </a:ext>
            </a:extLst>
          </p:cNvPr>
          <p:cNvSpPr txBox="1"/>
          <p:nvPr/>
        </p:nvSpPr>
        <p:spPr>
          <a:xfrm>
            <a:off x="8268455" y="3899366"/>
            <a:ext cx="15363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  <a:latin typeface="Raleway" panose="020B0503030101060003" pitchFamily="34" charset="0"/>
              </a:rPr>
              <a:t>MARCHENKO</a:t>
            </a:r>
          </a:p>
        </p:txBody>
      </p:sp>
      <p:pic>
        <p:nvPicPr>
          <p:cNvPr id="32" name="Picture 2" descr="http://intranet.fieb.org.br/corporativo/comunicacao/Marcas%20do%20Sistema/SENAI%20CIMATEC/SENAI_CIMATEC_branc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487" y="361218"/>
            <a:ext cx="2615537" cy="5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345E7795-9373-D0CE-54BF-6CC5138AD4FA}"/>
              </a:ext>
            </a:extLst>
          </p:cNvPr>
          <p:cNvSpPr txBox="1">
            <a:spLocks/>
          </p:cNvSpPr>
          <p:nvPr/>
        </p:nvSpPr>
        <p:spPr bwMode="auto">
          <a:xfrm>
            <a:off x="3452160" y="6094554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2014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99B867E3-1A28-875F-1472-63D2E9193AC9}"/>
              </a:ext>
            </a:extLst>
          </p:cNvPr>
          <p:cNvSpPr txBox="1">
            <a:spLocks/>
          </p:cNvSpPr>
          <p:nvPr/>
        </p:nvSpPr>
        <p:spPr bwMode="auto">
          <a:xfrm>
            <a:off x="4719108" y="6094554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2016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027038-21C2-8E11-B1F0-010644E9B0CE}"/>
              </a:ext>
            </a:extLst>
          </p:cNvPr>
          <p:cNvSpPr txBox="1"/>
          <p:nvPr/>
        </p:nvSpPr>
        <p:spPr>
          <a:xfrm>
            <a:off x="9502481" y="4213196"/>
            <a:ext cx="15363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  <a:latin typeface="Raleway" panose="020B0503030101060003" pitchFamily="34" charset="0"/>
              </a:rPr>
              <a:t>RTM</a:t>
            </a:r>
          </a:p>
          <a:p>
            <a:pPr algn="ctr"/>
            <a:r>
              <a:rPr lang="pt-BR" sz="1500" dirty="0">
                <a:solidFill>
                  <a:schemeClr val="bg1"/>
                </a:solidFill>
                <a:latin typeface="Raleway" panose="020B0503030101060003" pitchFamily="34" charset="0"/>
              </a:rPr>
              <a:t>ONEAPI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A4430F1-0EC7-9978-2BA1-F201A58D29E2}"/>
              </a:ext>
            </a:extLst>
          </p:cNvPr>
          <p:cNvSpPr txBox="1"/>
          <p:nvPr/>
        </p:nvSpPr>
        <p:spPr>
          <a:xfrm>
            <a:off x="6704421" y="4476628"/>
            <a:ext cx="1794838" cy="3231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  <a:latin typeface="Raleway"/>
              </a:rPr>
              <a:t>TECNORED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2E541B-5DFB-E553-175D-47DA2721007B}"/>
              </a:ext>
            </a:extLst>
          </p:cNvPr>
          <p:cNvSpPr txBox="1"/>
          <p:nvPr/>
        </p:nvSpPr>
        <p:spPr>
          <a:xfrm>
            <a:off x="4140733" y="4450271"/>
            <a:ext cx="20395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  <a:latin typeface="Raleway" panose="020B0503030101060003" pitchFamily="34" charset="0"/>
              </a:rPr>
              <a:t>SPEED</a:t>
            </a: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8125FF93-C4E3-C5B5-0A48-5CC50211AE6C}"/>
              </a:ext>
            </a:extLst>
          </p:cNvPr>
          <p:cNvSpPr txBox="1">
            <a:spLocks/>
          </p:cNvSpPr>
          <p:nvPr/>
        </p:nvSpPr>
        <p:spPr bwMode="auto">
          <a:xfrm>
            <a:off x="6151306" y="6107913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2017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B43ABF1B-5C2E-44A1-00FF-D63EC4C0ED94}"/>
              </a:ext>
            </a:extLst>
          </p:cNvPr>
          <p:cNvSpPr txBox="1">
            <a:spLocks/>
          </p:cNvSpPr>
          <p:nvPr/>
        </p:nvSpPr>
        <p:spPr bwMode="auto">
          <a:xfrm>
            <a:off x="8409774" y="6146656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2019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1EC7B968-EE60-D3B9-E08D-DB5A39DDA939}"/>
              </a:ext>
            </a:extLst>
          </p:cNvPr>
          <p:cNvSpPr txBox="1">
            <a:spLocks/>
          </p:cNvSpPr>
          <p:nvPr/>
        </p:nvSpPr>
        <p:spPr bwMode="auto">
          <a:xfrm>
            <a:off x="9692332" y="6128477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2021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cxnSp>
        <p:nvCxnSpPr>
          <p:cNvPr id="10" name="Conector reto 29">
            <a:extLst>
              <a:ext uri="{FF2B5EF4-FFF2-40B4-BE49-F238E27FC236}">
                <a16:creationId xmlns:a16="http://schemas.microsoft.com/office/drawing/2014/main" id="{3BF5DC26-440D-7E13-3793-9688A7085A1C}"/>
              </a:ext>
            </a:extLst>
          </p:cNvPr>
          <p:cNvCxnSpPr/>
          <p:nvPr/>
        </p:nvCxnSpPr>
        <p:spPr>
          <a:xfrm>
            <a:off x="11355237" y="5003576"/>
            <a:ext cx="0" cy="933450"/>
          </a:xfrm>
          <a:prstGeom prst="line">
            <a:avLst/>
          </a:prstGeom>
          <a:ln w="25400">
            <a:gradFill flip="none" rotWithShape="1">
              <a:gsLst>
                <a:gs pos="59000">
                  <a:srgbClr val="00B0F0"/>
                </a:gs>
                <a:gs pos="100000">
                  <a:srgbClr val="7030A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2">
            <a:extLst>
              <a:ext uri="{FF2B5EF4-FFF2-40B4-BE49-F238E27FC236}">
                <a16:creationId xmlns:a16="http://schemas.microsoft.com/office/drawing/2014/main" id="{36BEF6AA-E6D3-DD19-3420-3EDBD09B23D4}"/>
              </a:ext>
            </a:extLst>
          </p:cNvPr>
          <p:cNvSpPr txBox="1">
            <a:spLocks/>
          </p:cNvSpPr>
          <p:nvPr/>
        </p:nvSpPr>
        <p:spPr bwMode="auto">
          <a:xfrm>
            <a:off x="10847266" y="6159690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2023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cxnSp>
        <p:nvCxnSpPr>
          <p:cNvPr id="16" name="Conector reto 29">
            <a:extLst>
              <a:ext uri="{FF2B5EF4-FFF2-40B4-BE49-F238E27FC236}">
                <a16:creationId xmlns:a16="http://schemas.microsoft.com/office/drawing/2014/main" id="{F0A061B0-F17F-1310-4ED4-205CF0405D78}"/>
              </a:ext>
            </a:extLst>
          </p:cNvPr>
          <p:cNvCxnSpPr/>
          <p:nvPr/>
        </p:nvCxnSpPr>
        <p:spPr>
          <a:xfrm>
            <a:off x="7653560" y="4959508"/>
            <a:ext cx="0" cy="933450"/>
          </a:xfrm>
          <a:prstGeom prst="line">
            <a:avLst/>
          </a:prstGeom>
          <a:ln w="25400">
            <a:gradFill flip="none" rotWithShape="1">
              <a:gsLst>
                <a:gs pos="59000">
                  <a:srgbClr val="00B0F0"/>
                </a:gs>
                <a:gs pos="100000">
                  <a:srgbClr val="7030A0"/>
                </a:gs>
              </a:gsLst>
              <a:lin ang="16200000" scaled="1"/>
              <a:tileRect/>
            </a:gra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2">
            <a:extLst>
              <a:ext uri="{FF2B5EF4-FFF2-40B4-BE49-F238E27FC236}">
                <a16:creationId xmlns:a16="http://schemas.microsoft.com/office/drawing/2014/main" id="{5E17DDAE-AADF-CD60-21DC-C2450B32B412}"/>
              </a:ext>
            </a:extLst>
          </p:cNvPr>
          <p:cNvSpPr txBox="1">
            <a:spLocks/>
          </p:cNvSpPr>
          <p:nvPr/>
        </p:nvSpPr>
        <p:spPr bwMode="auto">
          <a:xfrm>
            <a:off x="7189657" y="6115622"/>
            <a:ext cx="951170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algn="ctr" defTabSz="825171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x-none" sz="1400" spc="300" dirty="0">
                <a:solidFill>
                  <a:schemeClr val="bg1"/>
                </a:solidFill>
                <a:latin typeface="Oswald Medium" panose="00000600000000000000" pitchFamily="2" charset="0"/>
                <a:ea typeface="Apex New Bold Italic" panose="02010600040501010103" pitchFamily="2" charset="0"/>
                <a:cs typeface="Lato Light" panose="020B0502040204020203" pitchFamily="34" charset="0"/>
                <a:sym typeface="Poppins SemiBold" charset="0"/>
              </a:rPr>
              <a:t>2018</a:t>
            </a:r>
            <a:endParaRPr lang="x-none" altLang="x-none" sz="1400" spc="300">
              <a:solidFill>
                <a:schemeClr val="bg1"/>
              </a:solidFill>
              <a:latin typeface="Oswald Medium" panose="00000600000000000000" pitchFamily="2" charset="0"/>
              <a:ea typeface="Apex New Bold Italic" panose="02010600040501010103" pitchFamily="2" charset="0"/>
              <a:cs typeface="Lato Light" panose="020B0502040204020203" pitchFamily="34" charset="0"/>
              <a:sym typeface="Poppins SemiBold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EC12EF2-342E-6819-600F-B3D6566321D9}"/>
              </a:ext>
            </a:extLst>
          </p:cNvPr>
          <p:cNvSpPr txBox="1"/>
          <p:nvPr/>
        </p:nvSpPr>
        <p:spPr>
          <a:xfrm>
            <a:off x="5839191" y="4466382"/>
            <a:ext cx="11835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  <a:latin typeface="Raleway" panose="020B0503030101060003" pitchFamily="34" charset="0"/>
              </a:rPr>
              <a:t>PSO-FWI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FB696D6-069A-94A6-2252-B82E553DCBA8}"/>
              </a:ext>
            </a:extLst>
          </p:cNvPr>
          <p:cNvSpPr txBox="1"/>
          <p:nvPr/>
        </p:nvSpPr>
        <p:spPr>
          <a:xfrm>
            <a:off x="10765728" y="4455205"/>
            <a:ext cx="15363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>
                <a:solidFill>
                  <a:schemeClr val="bg1"/>
                </a:solidFill>
                <a:latin typeface="Raleway" panose="020B0503030101060003" pitchFamily="34" charset="0"/>
              </a:rPr>
              <a:t>CEREBRAS</a:t>
            </a:r>
          </a:p>
        </p:txBody>
      </p:sp>
    </p:spTree>
    <p:extLst>
      <p:ext uri="{BB962C8B-B14F-4D97-AF65-F5344CB8AC3E}">
        <p14:creationId xmlns:p14="http://schemas.microsoft.com/office/powerpoint/2010/main" val="231413874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965" y="-11021"/>
            <a:ext cx="1220992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40674" y="867095"/>
            <a:ext cx="338220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YEMOJA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200" dirty="0">
                <a:solidFill>
                  <a:srgbClr val="00B0F0"/>
                </a:solidFill>
                <a:latin typeface="Calibri" panose="020F0502020204030204"/>
                <a:ea typeface="+mn-ea"/>
              </a:rPr>
              <a:t>HPC</a:t>
            </a:r>
            <a:endParaRPr kumimoji="0" lang="pt-BR" sz="8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703385" y="3540367"/>
            <a:ext cx="0" cy="33176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44063" y="4045021"/>
            <a:ext cx="4862669" cy="203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first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SENAI CIMATEC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supercomputing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center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aimed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Brazilian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pre-salt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oil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reserve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only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through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seismic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layer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it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possible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measure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barrels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oil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produced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087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201679" y="1355650"/>
            <a:ext cx="11823823" cy="5224895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13" name="CaixaDeTexto 12"/>
          <p:cNvSpPr txBox="1"/>
          <p:nvPr/>
        </p:nvSpPr>
        <p:spPr>
          <a:xfrm>
            <a:off x="236311" y="139037"/>
            <a:ext cx="2883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b="1" dirty="0">
                <a:solidFill>
                  <a:srgbClr val="00B0F0"/>
                </a:solidFill>
              </a:rPr>
              <a:t>YEMOJA HPC</a:t>
            </a:r>
            <a:endParaRPr lang="pt-BR" sz="4000" b="1" dirty="0">
              <a:solidFill>
                <a:srgbClr val="00B0F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995ECF9-402E-FD77-31D6-FA1753910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9" y="1413404"/>
            <a:ext cx="5520762" cy="3299043"/>
          </a:xfrm>
          <a:prstGeom prst="rect">
            <a:avLst/>
          </a:prstGeom>
        </p:spPr>
      </p:pic>
      <p:grpSp>
        <p:nvGrpSpPr>
          <p:cNvPr id="4" name="Grupo 23">
            <a:extLst>
              <a:ext uri="{FF2B5EF4-FFF2-40B4-BE49-F238E27FC236}">
                <a16:creationId xmlns:a16="http://schemas.microsoft.com/office/drawing/2014/main" id="{2760891F-5D34-5572-0687-64E35C0A5541}"/>
              </a:ext>
            </a:extLst>
          </p:cNvPr>
          <p:cNvGrpSpPr/>
          <p:nvPr/>
        </p:nvGrpSpPr>
        <p:grpSpPr>
          <a:xfrm>
            <a:off x="5016189" y="3417419"/>
            <a:ext cx="1657559" cy="855835"/>
            <a:chOff x="5398559" y="4290060"/>
            <a:chExt cx="1657559" cy="855835"/>
          </a:xfrm>
        </p:grpSpPr>
        <p:sp>
          <p:nvSpPr>
            <p:cNvPr id="5" name="Seta para a direita 3">
              <a:extLst>
                <a:ext uri="{FF2B5EF4-FFF2-40B4-BE49-F238E27FC236}">
                  <a16:creationId xmlns:a16="http://schemas.microsoft.com/office/drawing/2014/main" id="{19C9FA61-EDB9-FDDC-A466-B8607ACFA0E5}"/>
                </a:ext>
              </a:extLst>
            </p:cNvPr>
            <p:cNvSpPr/>
            <p:nvPr/>
          </p:nvSpPr>
          <p:spPr>
            <a:xfrm flipH="1">
              <a:off x="5398559" y="4290060"/>
              <a:ext cx="1657559" cy="855835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BEBB4C78-E300-EB10-5D0D-00335D83421D}"/>
                </a:ext>
              </a:extLst>
            </p:cNvPr>
            <p:cNvSpPr txBox="1"/>
            <p:nvPr/>
          </p:nvSpPr>
          <p:spPr>
            <a:xfrm>
              <a:off x="5827030" y="4525542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bg1"/>
                  </a:solidFill>
                </a:rPr>
                <a:t>Pre-Salt</a:t>
              </a:r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C263BE72-10A1-032D-EF2D-5C955A24E7AB}"/>
              </a:ext>
            </a:extLst>
          </p:cNvPr>
          <p:cNvSpPr txBox="1"/>
          <p:nvPr/>
        </p:nvSpPr>
        <p:spPr>
          <a:xfrm>
            <a:off x="128990" y="4962047"/>
            <a:ext cx="408349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Seismic Pre-Salt Challenges:</a:t>
            </a:r>
          </a:p>
          <a:p>
            <a:endParaRPr lang="en-US" sz="1200" b="1" dirty="0"/>
          </a:p>
          <a:p>
            <a:pPr marL="71120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High Impedance Contrasts</a:t>
            </a:r>
          </a:p>
          <a:p>
            <a:pPr marL="1074738" lvl="1" indent="-285750">
              <a:buFont typeface="Arial" panose="020B0604020202020204" pitchFamily="34" charset="0"/>
              <a:buChar char="•"/>
            </a:pPr>
            <a:r>
              <a:rPr lang="pt-BR" sz="1400" b="1" dirty="0"/>
              <a:t>High P-</a:t>
            </a:r>
            <a:r>
              <a:rPr lang="pt-BR" sz="1400" b="1" dirty="0" err="1"/>
              <a:t>wave</a:t>
            </a:r>
            <a:r>
              <a:rPr lang="pt-BR" sz="1400" b="1" dirty="0"/>
              <a:t> </a:t>
            </a:r>
            <a:r>
              <a:rPr lang="pt-BR" sz="1400" b="1" dirty="0" err="1"/>
              <a:t>velocity</a:t>
            </a:r>
            <a:r>
              <a:rPr lang="pt-BR" sz="1400" b="1" dirty="0"/>
              <a:t> in </a:t>
            </a:r>
            <a:r>
              <a:rPr lang="pt-BR" sz="1400" b="1" dirty="0" err="1"/>
              <a:t>salt</a:t>
            </a:r>
            <a:r>
              <a:rPr lang="pt-BR" sz="1400" b="1" dirty="0"/>
              <a:t> </a:t>
            </a:r>
            <a:r>
              <a:rPr lang="pt-BR" sz="1400" b="1" dirty="0" err="1"/>
              <a:t>layer</a:t>
            </a:r>
            <a:endParaRPr lang="en-US" sz="1400" b="1" dirty="0"/>
          </a:p>
          <a:p>
            <a:pPr marL="71120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Complex Propagation Trajectories</a:t>
            </a:r>
          </a:p>
          <a:p>
            <a:pPr marL="1074738" lvl="1" indent="-285750">
              <a:buFont typeface="Arial" panose="020B0604020202020204" pitchFamily="34" charset="0"/>
              <a:buChar char="•"/>
            </a:pPr>
            <a:r>
              <a:rPr lang="pt-BR" sz="1400" b="1" dirty="0" err="1"/>
              <a:t>Internal</a:t>
            </a:r>
            <a:r>
              <a:rPr lang="pt-BR" sz="1400" b="1" dirty="0"/>
              <a:t> </a:t>
            </a:r>
            <a:r>
              <a:rPr lang="pt-BR" sz="1400" b="1" dirty="0" err="1"/>
              <a:t>Multiples</a:t>
            </a:r>
            <a:endParaRPr lang="en-US" sz="1400" b="1" dirty="0"/>
          </a:p>
          <a:p>
            <a:pPr marL="711200" indent="-285750">
              <a:buFont typeface="Arial" panose="020B0604020202020204" pitchFamily="34" charset="0"/>
              <a:buChar char="•"/>
            </a:pPr>
            <a:r>
              <a:rPr lang="pt-BR" sz="1400" b="1" dirty="0" err="1"/>
              <a:t>Complex</a:t>
            </a:r>
            <a:r>
              <a:rPr lang="pt-BR" sz="1400" b="1" dirty="0"/>
              <a:t> </a:t>
            </a:r>
            <a:r>
              <a:rPr lang="pt-BR" sz="1400" b="1" dirty="0" err="1"/>
              <a:t>structural</a:t>
            </a:r>
            <a:r>
              <a:rPr lang="pt-BR" sz="1400" b="1" dirty="0"/>
              <a:t> </a:t>
            </a:r>
            <a:r>
              <a:rPr lang="pt-BR" sz="1400" b="1" dirty="0" err="1"/>
              <a:t>configurations</a:t>
            </a:r>
            <a:endParaRPr lang="pt-BR" sz="1400" b="1" dirty="0"/>
          </a:p>
          <a:p>
            <a:pPr marL="711200" indent="-285750">
              <a:buFont typeface="Arial" panose="020B0604020202020204" pitchFamily="34" charset="0"/>
              <a:buChar char="•"/>
            </a:pPr>
            <a:r>
              <a:rPr lang="pt-BR" sz="1400" b="1" dirty="0" err="1"/>
              <a:t>Low</a:t>
            </a:r>
            <a:r>
              <a:rPr lang="pt-BR" sz="1400" b="1" dirty="0"/>
              <a:t> Amplitudes in </a:t>
            </a:r>
            <a:r>
              <a:rPr lang="pt-BR" sz="1400" b="1" dirty="0" err="1"/>
              <a:t>pre-salt</a:t>
            </a:r>
            <a:r>
              <a:rPr lang="pt-BR" sz="1400" b="1" dirty="0"/>
              <a:t> </a:t>
            </a:r>
            <a:r>
              <a:rPr lang="pt-BR" sz="1400" b="1" dirty="0" err="1"/>
              <a:t>layer</a:t>
            </a:r>
            <a:endParaRPr lang="en-US" sz="1400" b="1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E4CC523-8C54-95BD-AA08-3F98A0C045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61"/>
          <a:stretch/>
        </p:blipFill>
        <p:spPr bwMode="auto">
          <a:xfrm>
            <a:off x="6092274" y="1434580"/>
            <a:ext cx="1183738" cy="629015"/>
          </a:xfrm>
          <a:prstGeom prst="roundRect">
            <a:avLst/>
          </a:prstGeom>
          <a:ln>
            <a:noFill/>
          </a:ln>
          <a:effectLst>
            <a:outerShdw blurRad="203200" dist="88900" dir="2700000" algn="tl" rotWithShape="0">
              <a:srgbClr val="333333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A6DB39E-E5F4-7FF5-00ED-50BEA5976B9B}"/>
              </a:ext>
            </a:extLst>
          </p:cNvPr>
          <p:cNvSpPr txBox="1"/>
          <p:nvPr/>
        </p:nvSpPr>
        <p:spPr>
          <a:xfrm>
            <a:off x="7445549" y="2812337"/>
            <a:ext cx="13292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Filtering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Regularization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Edition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9C7BDA4-7091-1BCC-AF54-BFB90235B424}"/>
              </a:ext>
            </a:extLst>
          </p:cNvPr>
          <p:cNvSpPr txBox="1"/>
          <p:nvPr/>
        </p:nvSpPr>
        <p:spPr>
          <a:xfrm>
            <a:off x="9049618" y="2812337"/>
            <a:ext cx="13035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Parallelization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Optimization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Execution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CA6F669-1672-8E06-5E03-9B1A305B84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382" y="1236117"/>
            <a:ext cx="535189" cy="457362"/>
          </a:xfrm>
          <a:prstGeom prst="rect">
            <a:avLst/>
          </a:prstGeom>
          <a:ln>
            <a:noFill/>
          </a:ln>
          <a:effectLst>
            <a:outerShdw blurRad="215900" dist="88900" dir="2700000" algn="tl" rotWithShape="0">
              <a:srgbClr val="333333">
                <a:alpha val="45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09D50E1-0D48-EA56-0E34-DFF0693DECE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167" y="1720372"/>
            <a:ext cx="753212" cy="349217"/>
          </a:xfrm>
          <a:prstGeom prst="rect">
            <a:avLst/>
          </a:prstGeom>
          <a:ln>
            <a:noFill/>
          </a:ln>
          <a:effectLst>
            <a:outerShdw blurRad="215900" dist="88900" dir="2700000" algn="tl" rotWithShape="0">
              <a:srgbClr val="333333">
                <a:alpha val="45000"/>
              </a:srgbClr>
            </a:outerShdw>
          </a:effec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41C12EB5-B4CA-945B-71E7-1CF7271B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3429" y="1302997"/>
            <a:ext cx="1207039" cy="766187"/>
          </a:xfrm>
          <a:prstGeom prst="rect">
            <a:avLst/>
          </a:prstGeom>
          <a:ln>
            <a:noFill/>
          </a:ln>
          <a:effectLst>
            <a:outerShdw blurRad="215900" dist="88900" dir="2700000" algn="tl" rotWithShape="0">
              <a:srgbClr val="333333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9CF409C-18DC-5419-88EA-2B181F56115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508" y="1236117"/>
            <a:ext cx="311659" cy="828047"/>
          </a:xfrm>
          <a:prstGeom prst="rect">
            <a:avLst/>
          </a:prstGeom>
          <a:ln>
            <a:noFill/>
          </a:ln>
          <a:effectLst>
            <a:outerShdw blurRad="228600" dist="101600" dir="2700000" algn="tl" rotWithShape="0">
              <a:srgbClr val="333333">
                <a:alpha val="45000"/>
              </a:srgbClr>
            </a:outerShdw>
          </a:effectLst>
        </p:spPr>
      </p:pic>
      <p:sp>
        <p:nvSpPr>
          <p:cNvPr id="16" name="Retângulo de cantos arredondados 13">
            <a:extLst>
              <a:ext uri="{FF2B5EF4-FFF2-40B4-BE49-F238E27FC236}">
                <a16:creationId xmlns:a16="http://schemas.microsoft.com/office/drawing/2014/main" id="{E8307627-0DF3-7955-22B7-4FE18F485C02}"/>
              </a:ext>
            </a:extLst>
          </p:cNvPr>
          <p:cNvSpPr/>
          <p:nvPr/>
        </p:nvSpPr>
        <p:spPr>
          <a:xfrm>
            <a:off x="6164120" y="2197655"/>
            <a:ext cx="1040047" cy="468830"/>
          </a:xfrm>
          <a:prstGeom prst="roundRect">
            <a:avLst>
              <a:gd name="adj" fmla="val 31014"/>
            </a:avLst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63500" dir="36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53" tIns="72753" rIns="72753" bIns="72753" numCol="1" spcCol="1270" anchor="ctr" anchorCtr="0">
            <a:noAutofit/>
          </a:bodyPr>
          <a:lstStyle/>
          <a:p>
            <a:pPr algn="ctr" defTabSz="533400">
              <a:spcBef>
                <a:spcPct val="0"/>
              </a:spcBef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Acquisition</a:t>
            </a:r>
          </a:p>
        </p:txBody>
      </p:sp>
      <p:sp>
        <p:nvSpPr>
          <p:cNvPr id="17" name="Retângulo de cantos arredondados 14">
            <a:extLst>
              <a:ext uri="{FF2B5EF4-FFF2-40B4-BE49-F238E27FC236}">
                <a16:creationId xmlns:a16="http://schemas.microsoft.com/office/drawing/2014/main" id="{7123FFF0-E3BD-CA10-68D6-43DF5FFF5B56}"/>
              </a:ext>
            </a:extLst>
          </p:cNvPr>
          <p:cNvSpPr/>
          <p:nvPr/>
        </p:nvSpPr>
        <p:spPr>
          <a:xfrm>
            <a:off x="7445549" y="2197655"/>
            <a:ext cx="1319145" cy="468830"/>
          </a:xfrm>
          <a:prstGeom prst="roundRect">
            <a:avLst>
              <a:gd name="adj" fmla="val 31014"/>
            </a:avLst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63500" dir="36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53" tIns="72753" rIns="72753" bIns="72753" numCol="1" spcCol="1270" anchor="ctr" anchorCtr="0">
            <a:noAutofit/>
          </a:bodyPr>
          <a:lstStyle/>
          <a:p>
            <a:pPr algn="ctr" defTabSz="533400">
              <a:spcBef>
                <a:spcPct val="0"/>
              </a:spcBef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Pre-Processing</a:t>
            </a:r>
          </a:p>
        </p:txBody>
      </p:sp>
      <p:sp>
        <p:nvSpPr>
          <p:cNvPr id="18" name="Retângulo de cantos arredondados 15">
            <a:extLst>
              <a:ext uri="{FF2B5EF4-FFF2-40B4-BE49-F238E27FC236}">
                <a16:creationId xmlns:a16="http://schemas.microsoft.com/office/drawing/2014/main" id="{56E3B9E6-7B7B-3F34-2D33-7D2A883E1CA1}"/>
              </a:ext>
            </a:extLst>
          </p:cNvPr>
          <p:cNvSpPr/>
          <p:nvPr/>
        </p:nvSpPr>
        <p:spPr>
          <a:xfrm>
            <a:off x="9006076" y="2197655"/>
            <a:ext cx="1319145" cy="468830"/>
          </a:xfrm>
          <a:prstGeom prst="roundRect">
            <a:avLst>
              <a:gd name="adj" fmla="val 31014"/>
            </a:avLst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63500" dir="36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53" tIns="72753" rIns="72753" bIns="72753" numCol="1" spcCol="1270" anchor="ctr" anchorCtr="0">
            <a:noAutofit/>
          </a:bodyPr>
          <a:lstStyle/>
          <a:p>
            <a:pPr algn="ctr" defTabSz="533400">
              <a:spcBef>
                <a:spcPct val="0"/>
              </a:spcBef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Processing</a:t>
            </a:r>
          </a:p>
        </p:txBody>
      </p:sp>
      <p:sp>
        <p:nvSpPr>
          <p:cNvPr id="19" name="Retângulo de cantos arredondados 16">
            <a:extLst>
              <a:ext uri="{FF2B5EF4-FFF2-40B4-BE49-F238E27FC236}">
                <a16:creationId xmlns:a16="http://schemas.microsoft.com/office/drawing/2014/main" id="{610A16B0-E90B-E4A2-3058-E6A4C77C6761}"/>
              </a:ext>
            </a:extLst>
          </p:cNvPr>
          <p:cNvSpPr/>
          <p:nvPr/>
        </p:nvSpPr>
        <p:spPr>
          <a:xfrm>
            <a:off x="10566602" y="2197655"/>
            <a:ext cx="1319145" cy="468830"/>
          </a:xfrm>
          <a:prstGeom prst="roundRect">
            <a:avLst>
              <a:gd name="adj" fmla="val 31014"/>
            </a:avLst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effectLst>
            <a:outerShdw blurRad="190500" dist="63500" dir="3600000" rotWithShape="0">
              <a:srgbClr val="000000">
                <a:alpha val="35000"/>
              </a:srgbClr>
            </a:outerShdw>
          </a:effectLst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753" tIns="72753" rIns="72753" bIns="72753" numCol="1" spcCol="1270" anchor="ctr" anchorCtr="0">
            <a:noAutofit/>
          </a:bodyPr>
          <a:lstStyle/>
          <a:p>
            <a:pPr algn="ctr" defTabSz="533400">
              <a:spcBef>
                <a:spcPct val="0"/>
              </a:spcBef>
            </a:pPr>
            <a:r>
              <a:rPr lang="en-US" sz="11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Interpretation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1C991063-7F2A-F863-9703-91BE44880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362" y="1401308"/>
            <a:ext cx="955359" cy="606285"/>
          </a:xfrm>
          <a:prstGeom prst="rect">
            <a:avLst/>
          </a:prstGeom>
          <a:ln>
            <a:noFill/>
          </a:ln>
          <a:effectLst>
            <a:outerShdw blurRad="215900" dist="88900" dir="2700000" algn="tl" rotWithShape="0">
              <a:srgbClr val="333333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BD2C5485-9550-CB40-8518-21E276C99255}"/>
              </a:ext>
            </a:extLst>
          </p:cNvPr>
          <p:cNvSpPr txBox="1"/>
          <p:nvPr/>
        </p:nvSpPr>
        <p:spPr>
          <a:xfrm>
            <a:off x="10556950" y="2812337"/>
            <a:ext cx="13356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Seismic Image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EE3B70-9442-DA71-C9A2-8A8211351830}"/>
              </a:ext>
            </a:extLst>
          </p:cNvPr>
          <p:cNvSpPr txBox="1"/>
          <p:nvPr/>
        </p:nvSpPr>
        <p:spPr>
          <a:xfrm>
            <a:off x="6178111" y="2812337"/>
            <a:ext cx="992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Raw Data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A230A7F3-8659-62FE-C266-2F92F347901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2"/>
          <a:stretch/>
        </p:blipFill>
        <p:spPr bwMode="auto">
          <a:xfrm>
            <a:off x="9193001" y="3602698"/>
            <a:ext cx="2673177" cy="1913084"/>
          </a:xfrm>
          <a:prstGeom prst="roundRect">
            <a:avLst>
              <a:gd name="adj" fmla="val 11385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35000"/>
              </a:srgbClr>
            </a:outerShdw>
          </a:effectLst>
        </p:spPr>
      </p:pic>
      <p:grpSp>
        <p:nvGrpSpPr>
          <p:cNvPr id="26" name="Grupo 24">
            <a:extLst>
              <a:ext uri="{FF2B5EF4-FFF2-40B4-BE49-F238E27FC236}">
                <a16:creationId xmlns:a16="http://schemas.microsoft.com/office/drawing/2014/main" id="{F7AA2C1C-35A6-7656-A0ED-8E37EA8F9935}"/>
              </a:ext>
            </a:extLst>
          </p:cNvPr>
          <p:cNvGrpSpPr>
            <a:grpSpLocks noChangeAspect="1"/>
          </p:cNvGrpSpPr>
          <p:nvPr/>
        </p:nvGrpSpPr>
        <p:grpSpPr>
          <a:xfrm>
            <a:off x="6537151" y="4725480"/>
            <a:ext cx="2297961" cy="1116000"/>
            <a:chOff x="9436954" y="4033921"/>
            <a:chExt cx="2509349" cy="1218660"/>
          </a:xfrm>
        </p:grpSpPr>
        <p:grpSp>
          <p:nvGrpSpPr>
            <p:cNvPr id="27" name="Grupo 25">
              <a:extLst>
                <a:ext uri="{FF2B5EF4-FFF2-40B4-BE49-F238E27FC236}">
                  <a16:creationId xmlns:a16="http://schemas.microsoft.com/office/drawing/2014/main" id="{3F0C281B-05F1-4E10-D2EE-2E1432727A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701039" y="4033921"/>
              <a:ext cx="1245264" cy="1116000"/>
              <a:chOff x="3779913" y="2404885"/>
              <a:chExt cx="2055257" cy="1841909"/>
            </a:xfrm>
          </p:grpSpPr>
          <p:pic>
            <p:nvPicPr>
              <p:cNvPr id="31" name="Imagem 30">
                <a:extLst>
                  <a:ext uri="{FF2B5EF4-FFF2-40B4-BE49-F238E27FC236}">
                    <a16:creationId xmlns:a16="http://schemas.microsoft.com/office/drawing/2014/main" id="{71B07FE0-FBDE-0DAB-BBC7-E90A4DF61C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" t="2764" r="12" b="3265"/>
              <a:stretch/>
            </p:blipFill>
            <p:spPr>
              <a:xfrm>
                <a:off x="3779913" y="3395294"/>
                <a:ext cx="1159968" cy="688771"/>
              </a:xfrm>
              <a:prstGeom prst="roundRect">
                <a:avLst>
                  <a:gd name="adj" fmla="val 14883"/>
                </a:avLst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2" name="Imagem 31">
                <a:extLst>
                  <a:ext uri="{FF2B5EF4-FFF2-40B4-BE49-F238E27FC236}">
                    <a16:creationId xmlns:a16="http://schemas.microsoft.com/office/drawing/2014/main" id="{78FE76FE-0362-C245-C6D4-8AB8509323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90071" y="2404885"/>
                <a:ext cx="845099" cy="1841909"/>
              </a:xfrm>
              <a:prstGeom prst="rect">
                <a:avLst/>
              </a:prstGeom>
            </p:spPr>
          </p:pic>
          <p:pic>
            <p:nvPicPr>
              <p:cNvPr id="33" name="Imagem 32">
                <a:extLst>
                  <a:ext uri="{FF2B5EF4-FFF2-40B4-BE49-F238E27FC236}">
                    <a16:creationId xmlns:a16="http://schemas.microsoft.com/office/drawing/2014/main" id="{3CA2E0C4-927C-4857-0E1B-347EECFE3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9913" y="2528514"/>
                <a:ext cx="1129722" cy="792491"/>
              </a:xfrm>
              <a:prstGeom prst="round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35000"/>
                  </a:srgbClr>
                </a:outerShdw>
              </a:effectLst>
            </p:spPr>
          </p:pic>
        </p:grpSp>
        <p:grpSp>
          <p:nvGrpSpPr>
            <p:cNvPr id="28" name="Grupo 26">
              <a:extLst>
                <a:ext uri="{FF2B5EF4-FFF2-40B4-BE49-F238E27FC236}">
                  <a16:creationId xmlns:a16="http://schemas.microsoft.com/office/drawing/2014/main" id="{D2FCE1A4-E186-2A7A-AD28-5EE51C297B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36954" y="4064581"/>
              <a:ext cx="1007842" cy="1188000"/>
              <a:chOff x="5724128" y="1268760"/>
              <a:chExt cx="1242877" cy="1465046"/>
            </a:xfrm>
          </p:grpSpPr>
          <p:pic>
            <p:nvPicPr>
              <p:cNvPr id="29" name="Imagem 28">
                <a:extLst>
                  <a:ext uri="{FF2B5EF4-FFF2-40B4-BE49-F238E27FC236}">
                    <a16:creationId xmlns:a16="http://schemas.microsoft.com/office/drawing/2014/main" id="{C73992DE-AB8F-A1CD-248B-D6073E61B3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24128" y="1365806"/>
                <a:ext cx="627661" cy="1368000"/>
              </a:xfrm>
              <a:prstGeom prst="rect">
                <a:avLst/>
              </a:prstGeom>
            </p:spPr>
          </p:pic>
          <p:pic>
            <p:nvPicPr>
              <p:cNvPr id="30" name="Imagem 29">
                <a:extLst>
                  <a:ext uri="{FF2B5EF4-FFF2-40B4-BE49-F238E27FC236}">
                    <a16:creationId xmlns:a16="http://schemas.microsoft.com/office/drawing/2014/main" id="{AE8F315A-F403-5C66-1B4B-1D910AD3D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39344" y="1268760"/>
                <a:ext cx="627661" cy="1368000"/>
              </a:xfrm>
              <a:prstGeom prst="rect">
                <a:avLst/>
              </a:prstGeom>
            </p:spPr>
          </p:pic>
        </p:grp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F7A4509F-347B-60F3-875D-7887F23E70D4}"/>
              </a:ext>
            </a:extLst>
          </p:cNvPr>
          <p:cNvSpPr txBox="1"/>
          <p:nvPr/>
        </p:nvSpPr>
        <p:spPr>
          <a:xfrm>
            <a:off x="6235695" y="5958476"/>
            <a:ext cx="2829621" cy="892552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2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 new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machines</a:t>
            </a: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FINEP - Industrial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Fiocruz - BigData for Health</a:t>
            </a:r>
          </a:p>
        </p:txBody>
      </p:sp>
      <p:pic>
        <p:nvPicPr>
          <p:cNvPr id="35" name="Imagem 34">
            <a:extLst>
              <a:ext uri="{FF2B5EF4-FFF2-40B4-BE49-F238E27FC236}">
                <a16:creationId xmlns:a16="http://schemas.microsoft.com/office/drawing/2014/main" id="{0DAA2D8C-1D4F-2073-9421-9A3AA208775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/>
        </p:blipFill>
        <p:spPr>
          <a:xfrm>
            <a:off x="4338057" y="4577937"/>
            <a:ext cx="1503744" cy="917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25000"/>
              </a:srgbClr>
            </a:outerShdw>
          </a:effectLst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C56B724B-2D72-73F9-9FF5-43DADFB0AEA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71043" b="-434"/>
          <a:stretch/>
        </p:blipFill>
        <p:spPr>
          <a:xfrm>
            <a:off x="4501393" y="5735165"/>
            <a:ext cx="1055134" cy="1131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05012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965" y="0"/>
            <a:ext cx="1220992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40674" y="867095"/>
            <a:ext cx="564731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TecnoRed</a:t>
            </a:r>
            <a:r>
              <a:rPr kumimoji="0" lang="pt-BR" sz="7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-CFD</a:t>
            </a:r>
            <a:endParaRPr kumimoji="0" lang="pt-BR" sz="8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703385" y="3540367"/>
            <a:ext cx="0" cy="33176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44063" y="4045021"/>
            <a:ext cx="4862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aimed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study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experiment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heterogeneous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techniques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supercomputing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intended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describe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processes for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parallel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optimization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TECNORED-CFD software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GPUs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453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-57639" y="1179662"/>
            <a:ext cx="12284738" cy="5678329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13" name="CaixaDeTexto 12"/>
          <p:cNvSpPr txBox="1"/>
          <p:nvPr/>
        </p:nvSpPr>
        <p:spPr>
          <a:xfrm>
            <a:off x="236311" y="139037"/>
            <a:ext cx="3113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b="1" dirty="0" err="1">
                <a:solidFill>
                  <a:srgbClr val="00B0F0"/>
                </a:solidFill>
              </a:rPr>
              <a:t>TecnoRed</a:t>
            </a:r>
            <a:r>
              <a:rPr lang="pt-BR" sz="3200" b="1" dirty="0">
                <a:solidFill>
                  <a:srgbClr val="00B0F0"/>
                </a:solidFill>
              </a:rPr>
              <a:t>-CFD</a:t>
            </a:r>
            <a:endParaRPr lang="pt-BR" sz="4000" b="1" dirty="0">
              <a:solidFill>
                <a:srgbClr val="00B0F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5553D34-DF31-1184-5218-7B2F88408456}"/>
              </a:ext>
            </a:extLst>
          </p:cNvPr>
          <p:cNvSpPr txBox="1"/>
          <p:nvPr/>
        </p:nvSpPr>
        <p:spPr>
          <a:xfrm>
            <a:off x="150567" y="1686312"/>
            <a:ext cx="8352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CONVENTIONAL REDUCTION PROCESS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FB4909-B03A-26C6-78DB-38FF775F5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7" y="4493105"/>
            <a:ext cx="828000" cy="82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50712DD-E162-3738-017B-97C574672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7" y="2803976"/>
            <a:ext cx="828000" cy="82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DB510D4-5C5D-D386-DEEB-C3298396C6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18" y="2803976"/>
            <a:ext cx="828000" cy="82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9A11B24-72AB-1AD3-B136-2DAF54C63E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318" y="4431082"/>
            <a:ext cx="828000" cy="82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617E1BF-1561-3341-0021-B62440C8F5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240" y="2957367"/>
            <a:ext cx="1310863" cy="2410976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A66EEB3-A201-00A6-28E1-92A3E27D3F3D}"/>
              </a:ext>
            </a:extLst>
          </p:cNvPr>
          <p:cNvSpPr txBox="1">
            <a:spLocks/>
          </p:cNvSpPr>
          <p:nvPr/>
        </p:nvSpPr>
        <p:spPr bwMode="auto">
          <a:xfrm>
            <a:off x="2306557" y="3599307"/>
            <a:ext cx="1695522" cy="69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0969" indent="-44096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55434" indent="-3674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9898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857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45816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3776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21735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09694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7653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r>
              <a:rPr lang="en-US" sz="2000" b="1" dirty="0">
                <a:solidFill>
                  <a:srgbClr val="5B9BD5"/>
                </a:solidFill>
              </a:rPr>
              <a:t>Sintering Plant</a:t>
            </a:r>
            <a:endParaRPr lang="en-US" sz="140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en-US" sz="140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en-US" sz="105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pt-BR" sz="1600" b="1" dirty="0">
              <a:solidFill>
                <a:srgbClr val="5B9BD5"/>
              </a:solidFill>
            </a:endParaRPr>
          </a:p>
          <a:p>
            <a:pPr marL="0" indent="0" algn="ctr" defTabSz="914400">
              <a:buFont typeface="Arial" charset="0"/>
              <a:buNone/>
            </a:pPr>
            <a:endParaRPr lang="en-US" sz="3600" b="1" dirty="0">
              <a:solidFill>
                <a:srgbClr val="5B9BD5"/>
              </a:solidFill>
            </a:endParaRP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383FD343-FC02-4E10-5C4F-BA1D6D578785}"/>
              </a:ext>
            </a:extLst>
          </p:cNvPr>
          <p:cNvSpPr txBox="1">
            <a:spLocks/>
          </p:cNvSpPr>
          <p:nvPr/>
        </p:nvSpPr>
        <p:spPr bwMode="auto">
          <a:xfrm>
            <a:off x="2305196" y="5321105"/>
            <a:ext cx="1695522" cy="69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0969" indent="-44096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55434" indent="-3674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9898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857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45816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3776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21735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09694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7653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r>
              <a:rPr lang="en-US" sz="2000" b="1" dirty="0">
                <a:solidFill>
                  <a:srgbClr val="5B9BD5"/>
                </a:solidFill>
              </a:rPr>
              <a:t>Coke</a:t>
            </a: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en-US" sz="140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en-US" sz="140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en-US" sz="105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pt-BR" sz="1600" b="1" dirty="0">
              <a:solidFill>
                <a:srgbClr val="5B9BD5"/>
              </a:solidFill>
            </a:endParaRPr>
          </a:p>
          <a:p>
            <a:pPr marL="0" indent="0" algn="ctr" defTabSz="914400">
              <a:buFont typeface="Arial" charset="0"/>
              <a:buNone/>
            </a:pPr>
            <a:endParaRPr lang="en-US" sz="3600" b="1" dirty="0">
              <a:solidFill>
                <a:srgbClr val="5B9BD5"/>
              </a:solidFill>
            </a:endParaRP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39AACE9-BD9C-47DB-B42C-9AC7FF622998}"/>
              </a:ext>
            </a:extLst>
          </p:cNvPr>
          <p:cNvCxnSpPr/>
          <p:nvPr/>
        </p:nvCxnSpPr>
        <p:spPr>
          <a:xfrm>
            <a:off x="1027335" y="3217976"/>
            <a:ext cx="1598937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C09D7427-DDB6-AD17-3599-EB2C10C4357C}"/>
              </a:ext>
            </a:extLst>
          </p:cNvPr>
          <p:cNvCxnSpPr/>
          <p:nvPr/>
        </p:nvCxnSpPr>
        <p:spPr>
          <a:xfrm>
            <a:off x="1027335" y="4909624"/>
            <a:ext cx="1598937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Angulado 14">
            <a:extLst>
              <a:ext uri="{FF2B5EF4-FFF2-40B4-BE49-F238E27FC236}">
                <a16:creationId xmlns:a16="http://schemas.microsoft.com/office/drawing/2014/main" id="{0DA1119A-0006-F2E7-6130-32184D8B26A4}"/>
              </a:ext>
            </a:extLst>
          </p:cNvPr>
          <p:cNvCxnSpPr/>
          <p:nvPr/>
        </p:nvCxnSpPr>
        <p:spPr>
          <a:xfrm>
            <a:off x="3691436" y="3217976"/>
            <a:ext cx="1753981" cy="642087"/>
          </a:xfrm>
          <a:prstGeom prst="bentConnector3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do 15">
            <a:extLst>
              <a:ext uri="{FF2B5EF4-FFF2-40B4-BE49-F238E27FC236}">
                <a16:creationId xmlns:a16="http://schemas.microsoft.com/office/drawing/2014/main" id="{D877771C-6CAC-BA28-D805-5A33415DE4B0}"/>
              </a:ext>
            </a:extLst>
          </p:cNvPr>
          <p:cNvCxnSpPr/>
          <p:nvPr/>
        </p:nvCxnSpPr>
        <p:spPr>
          <a:xfrm flipV="1">
            <a:off x="3691436" y="4334350"/>
            <a:ext cx="1753981" cy="642087"/>
          </a:xfrm>
          <a:prstGeom prst="bentConnector3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AD977FB8-1CBA-C25F-94AB-14676F3AE7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443" y="1087069"/>
            <a:ext cx="737585" cy="737585"/>
          </a:xfrm>
          <a:prstGeom prst="rect">
            <a:avLst/>
          </a:prstGeom>
        </p:spPr>
      </p:pic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00B57887-161C-D93D-E9FD-7BD6E3A6EA94}"/>
              </a:ext>
            </a:extLst>
          </p:cNvPr>
          <p:cNvSpPr txBox="1">
            <a:spLocks/>
          </p:cNvSpPr>
          <p:nvPr/>
        </p:nvSpPr>
        <p:spPr bwMode="auto">
          <a:xfrm>
            <a:off x="5225910" y="5341921"/>
            <a:ext cx="1695522" cy="69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0969" indent="-44096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55434" indent="-3674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9898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857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45816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3776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21735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09694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7653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r>
              <a:rPr lang="en-US" sz="2000" b="1" dirty="0">
                <a:solidFill>
                  <a:srgbClr val="5B9BD5"/>
                </a:solidFill>
              </a:rPr>
              <a:t>Blast furnace</a:t>
            </a:r>
            <a:endParaRPr lang="en-US" sz="140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en-US" sz="140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en-US" sz="105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pt-BR" sz="1600" b="1" dirty="0">
              <a:solidFill>
                <a:srgbClr val="5B9BD5"/>
              </a:solidFill>
            </a:endParaRPr>
          </a:p>
          <a:p>
            <a:pPr marL="0" indent="0" algn="ctr" defTabSz="914400">
              <a:buFont typeface="Arial" charset="0"/>
              <a:buNone/>
            </a:pPr>
            <a:endParaRPr lang="en-US" sz="3600" b="1" dirty="0">
              <a:solidFill>
                <a:srgbClr val="5B9BD5"/>
              </a:solidFill>
            </a:endParaRPr>
          </a:p>
        </p:txBody>
      </p: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90B3D981-FE64-4A9F-28F2-2C6E5CEAD58A}"/>
              </a:ext>
            </a:extLst>
          </p:cNvPr>
          <p:cNvSpPr txBox="1">
            <a:spLocks/>
          </p:cNvSpPr>
          <p:nvPr/>
        </p:nvSpPr>
        <p:spPr bwMode="auto">
          <a:xfrm>
            <a:off x="9699127" y="1207499"/>
            <a:ext cx="2622727" cy="459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468000" indent="-440969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4">
                  <a:lumMod val="75000"/>
                </a:schemeClr>
              </a:buClr>
              <a:buFont typeface="Arial" charset="0"/>
              <a:buChar char="•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  <a:lvl2pPr marL="955434" indent="-3674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/>
            </a:lvl2pPr>
            <a:lvl3pPr marL="1469898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/>
            </a:lvl3pPr>
            <a:lvl4pPr marL="2057857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/>
            </a:lvl4pPr>
            <a:lvl5pPr marL="2645816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/>
            </a:lvl5pPr>
            <a:lvl6pPr marL="3233776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6pPr>
            <a:lvl7pPr marL="3821735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7pPr>
            <a:lvl8pPr marL="4409694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8pPr>
            <a:lvl9pPr marL="4997653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9pPr>
          </a:lstStyle>
          <a:p>
            <a:pPr marL="27031" indent="0">
              <a:buNone/>
            </a:pPr>
            <a:r>
              <a:rPr lang="en-US" sz="1800" dirty="0"/>
              <a:t>2 ton / ton steel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2316B9BF-70D7-E243-CFD9-941F3EC792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32" y="2899421"/>
            <a:ext cx="650296" cy="65029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5A1B77A-F2DE-FC5B-1C41-593A54E5BE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80" y="3792111"/>
            <a:ext cx="651600" cy="65160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77EC9A5-AE61-75CE-2D9D-4A4DE55D84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80" y="4686105"/>
            <a:ext cx="651600" cy="6516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BF5C3C8-4FB3-1EE9-4D3E-87EAADA0BD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80" y="5580100"/>
            <a:ext cx="651600" cy="651600"/>
          </a:xfrm>
          <a:prstGeom prst="rect">
            <a:avLst/>
          </a:prstGeom>
        </p:spPr>
      </p:pic>
      <p:sp>
        <p:nvSpPr>
          <p:cNvPr id="25" name="Espaço Reservado para Conteúdo 2">
            <a:extLst>
              <a:ext uri="{FF2B5EF4-FFF2-40B4-BE49-F238E27FC236}">
                <a16:creationId xmlns:a16="http://schemas.microsoft.com/office/drawing/2014/main" id="{057FA85C-B969-16BC-0744-A1A9EB7F38A4}"/>
              </a:ext>
            </a:extLst>
          </p:cNvPr>
          <p:cNvSpPr txBox="1">
            <a:spLocks/>
          </p:cNvSpPr>
          <p:nvPr/>
        </p:nvSpPr>
        <p:spPr bwMode="auto">
          <a:xfrm>
            <a:off x="9733679" y="3888177"/>
            <a:ext cx="2032505" cy="459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468000" indent="-440969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4">
                  <a:lumMod val="75000"/>
                </a:schemeClr>
              </a:buClr>
              <a:buFont typeface="Arial" charset="0"/>
              <a:buChar char="•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  <a:lvl2pPr marL="955434" indent="-3674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/>
            </a:lvl2pPr>
            <a:lvl3pPr marL="1469898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/>
            </a:lvl3pPr>
            <a:lvl4pPr marL="2057857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/>
            </a:lvl4pPr>
            <a:lvl5pPr marL="2645816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/>
            </a:lvl5pPr>
            <a:lvl6pPr marL="3233776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6pPr>
            <a:lvl7pPr marL="3821735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7pPr>
            <a:lvl8pPr marL="4409694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8pPr>
            <a:lvl9pPr marL="4997653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9pPr>
          </a:lstStyle>
          <a:p>
            <a:pPr marL="27031" indent="0">
              <a:lnSpc>
                <a:spcPct val="100000"/>
              </a:lnSpc>
              <a:buNone/>
            </a:pPr>
            <a:r>
              <a:rPr lang="en-US" sz="1800" dirty="0"/>
              <a:t>8h</a:t>
            </a:r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0775EDCB-C8DC-9817-9326-A28576BFA2C4}"/>
              </a:ext>
            </a:extLst>
          </p:cNvPr>
          <p:cNvSpPr txBox="1">
            <a:spLocks/>
          </p:cNvSpPr>
          <p:nvPr/>
        </p:nvSpPr>
        <p:spPr bwMode="auto">
          <a:xfrm>
            <a:off x="9733679" y="4782171"/>
            <a:ext cx="2588175" cy="459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468000" indent="-440969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4">
                  <a:lumMod val="75000"/>
                </a:schemeClr>
              </a:buClr>
              <a:buFont typeface="Arial" charset="0"/>
              <a:buChar char="•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  <a:lvl2pPr marL="955434" indent="-3674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/>
            </a:lvl2pPr>
            <a:lvl3pPr marL="1469898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/>
            </a:lvl3pPr>
            <a:lvl4pPr marL="2057857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/>
            </a:lvl4pPr>
            <a:lvl5pPr marL="2645816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/>
            </a:lvl5pPr>
            <a:lvl6pPr marL="3233776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6pPr>
            <a:lvl7pPr marL="3821735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7pPr>
            <a:lvl8pPr marL="4409694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8pPr>
            <a:lvl9pPr marL="4997653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9pPr>
          </a:lstStyle>
          <a:p>
            <a:pPr marL="27031" indent="0">
              <a:lnSpc>
                <a:spcPct val="100000"/>
              </a:lnSpc>
              <a:buNone/>
            </a:pPr>
            <a:r>
              <a:rPr lang="en-US" sz="1800" dirty="0"/>
              <a:t>Expensive and complex</a:t>
            </a:r>
          </a:p>
        </p:txBody>
      </p:sp>
      <p:sp>
        <p:nvSpPr>
          <p:cNvPr id="27" name="Espaço Reservado para Conteúdo 2">
            <a:extLst>
              <a:ext uri="{FF2B5EF4-FFF2-40B4-BE49-F238E27FC236}">
                <a16:creationId xmlns:a16="http://schemas.microsoft.com/office/drawing/2014/main" id="{FF504C05-393A-BF21-24F8-8132EA7C2F6C}"/>
              </a:ext>
            </a:extLst>
          </p:cNvPr>
          <p:cNvSpPr txBox="1">
            <a:spLocks/>
          </p:cNvSpPr>
          <p:nvPr/>
        </p:nvSpPr>
        <p:spPr bwMode="auto">
          <a:xfrm>
            <a:off x="7065945" y="2914949"/>
            <a:ext cx="1905009" cy="459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468000" indent="-440969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4">
                  <a:lumMod val="75000"/>
                </a:schemeClr>
              </a:buClr>
              <a:buFont typeface="Arial" charset="0"/>
              <a:buChar char="•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  <a:lvl2pPr marL="955434" indent="-3674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/>
            </a:lvl2pPr>
            <a:lvl3pPr marL="1469898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/>
            </a:lvl3pPr>
            <a:lvl4pPr marL="2057857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/>
            </a:lvl4pPr>
            <a:lvl5pPr marL="2645816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/>
            </a:lvl5pPr>
            <a:lvl6pPr marL="3233776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6pPr>
            <a:lvl7pPr marL="3821735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7pPr>
            <a:lvl8pPr marL="4409694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8pPr>
            <a:lvl9pPr marL="4997653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9pPr>
          </a:lstStyle>
          <a:p>
            <a:pPr marL="27031" indent="0" algn="ctr">
              <a:lnSpc>
                <a:spcPct val="100000"/>
              </a:lnSpc>
              <a:buNone/>
            </a:pPr>
            <a:r>
              <a:rPr lang="en-US" sz="1500" dirty="0">
                <a:solidFill>
                  <a:srgbClr val="5B9BD5"/>
                </a:solidFill>
              </a:rPr>
              <a:t>Iron </a:t>
            </a:r>
          </a:p>
          <a:p>
            <a:pPr marL="27031" indent="0" algn="ctr">
              <a:lnSpc>
                <a:spcPct val="100000"/>
              </a:lnSpc>
              <a:buNone/>
            </a:pPr>
            <a:r>
              <a:rPr lang="en-US" sz="1500" dirty="0">
                <a:solidFill>
                  <a:srgbClr val="5B9BD5"/>
                </a:solidFill>
              </a:rPr>
              <a:t>specifications</a:t>
            </a:r>
          </a:p>
        </p:txBody>
      </p:sp>
      <p:sp>
        <p:nvSpPr>
          <p:cNvPr id="28" name="Espaço Reservado para Conteúdo 2">
            <a:extLst>
              <a:ext uri="{FF2B5EF4-FFF2-40B4-BE49-F238E27FC236}">
                <a16:creationId xmlns:a16="http://schemas.microsoft.com/office/drawing/2014/main" id="{B825ACBC-4BC0-A453-2142-B0991F3DA35F}"/>
              </a:ext>
            </a:extLst>
          </p:cNvPr>
          <p:cNvSpPr txBox="1">
            <a:spLocks/>
          </p:cNvSpPr>
          <p:nvPr/>
        </p:nvSpPr>
        <p:spPr bwMode="auto">
          <a:xfrm>
            <a:off x="7404663" y="3755734"/>
            <a:ext cx="1566291" cy="459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468000" indent="-440969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4">
                  <a:lumMod val="75000"/>
                </a:schemeClr>
              </a:buClr>
              <a:buFont typeface="Arial" charset="0"/>
              <a:buChar char="•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  <a:lvl2pPr marL="955434" indent="-3674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/>
            </a:lvl2pPr>
            <a:lvl3pPr marL="1469898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/>
            </a:lvl3pPr>
            <a:lvl4pPr marL="2057857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/>
            </a:lvl4pPr>
            <a:lvl5pPr marL="2645816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/>
            </a:lvl5pPr>
            <a:lvl6pPr marL="3233776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6pPr>
            <a:lvl7pPr marL="3821735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7pPr>
            <a:lvl8pPr marL="4409694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8pPr>
            <a:lvl9pPr marL="4997653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9pPr>
          </a:lstStyle>
          <a:p>
            <a:pPr marL="27031" indent="0" algn="ctr">
              <a:lnSpc>
                <a:spcPct val="100000"/>
              </a:lnSpc>
              <a:buNone/>
            </a:pPr>
            <a:r>
              <a:rPr lang="en-US" sz="1500" dirty="0">
                <a:solidFill>
                  <a:srgbClr val="5B9BD5"/>
                </a:solidFill>
              </a:rPr>
              <a:t>Process duration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CEBE0E96-8EAE-D819-388B-A8AD549F89E6}"/>
              </a:ext>
            </a:extLst>
          </p:cNvPr>
          <p:cNvSpPr txBox="1">
            <a:spLocks/>
          </p:cNvSpPr>
          <p:nvPr/>
        </p:nvSpPr>
        <p:spPr bwMode="auto">
          <a:xfrm>
            <a:off x="7404663" y="4806496"/>
            <a:ext cx="1566291" cy="459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468000" indent="-440969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4">
                  <a:lumMod val="75000"/>
                </a:schemeClr>
              </a:buClr>
              <a:buFont typeface="Arial" charset="0"/>
              <a:buChar char="•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  <a:lvl2pPr marL="955434" indent="-3674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/>
            </a:lvl2pPr>
            <a:lvl3pPr marL="1469898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/>
            </a:lvl3pPr>
            <a:lvl4pPr marL="2057857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/>
            </a:lvl4pPr>
            <a:lvl5pPr marL="2645816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/>
            </a:lvl5pPr>
            <a:lvl6pPr marL="3233776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6pPr>
            <a:lvl7pPr marL="3821735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7pPr>
            <a:lvl8pPr marL="4409694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8pPr>
            <a:lvl9pPr marL="4997653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9pPr>
          </a:lstStyle>
          <a:p>
            <a:pPr marL="27031" indent="0" algn="ctr">
              <a:lnSpc>
                <a:spcPct val="100000"/>
              </a:lnSpc>
              <a:buNone/>
            </a:pPr>
            <a:r>
              <a:rPr lang="en-US" sz="1500" dirty="0">
                <a:solidFill>
                  <a:srgbClr val="5B9BD5"/>
                </a:solidFill>
              </a:rPr>
              <a:t>Inputs</a:t>
            </a:r>
          </a:p>
        </p:txBody>
      </p:sp>
      <p:sp>
        <p:nvSpPr>
          <p:cNvPr id="30" name="Espaço Reservado para Conteúdo 2">
            <a:extLst>
              <a:ext uri="{FF2B5EF4-FFF2-40B4-BE49-F238E27FC236}">
                <a16:creationId xmlns:a16="http://schemas.microsoft.com/office/drawing/2014/main" id="{1E2DEAED-C566-066D-C12A-BBEAAC86F7FA}"/>
              </a:ext>
            </a:extLst>
          </p:cNvPr>
          <p:cNvSpPr txBox="1">
            <a:spLocks/>
          </p:cNvSpPr>
          <p:nvPr/>
        </p:nvSpPr>
        <p:spPr bwMode="auto">
          <a:xfrm>
            <a:off x="7404663" y="5792989"/>
            <a:ext cx="1566291" cy="459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468000" indent="-440969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4">
                  <a:lumMod val="75000"/>
                </a:schemeClr>
              </a:buClr>
              <a:buFont typeface="Arial" charset="0"/>
              <a:buChar char="•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  <a:lvl2pPr marL="955434" indent="-3674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/>
            </a:lvl2pPr>
            <a:lvl3pPr marL="1469898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/>
            </a:lvl3pPr>
            <a:lvl4pPr marL="2057857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/>
            </a:lvl4pPr>
            <a:lvl5pPr marL="2645816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/>
            </a:lvl5pPr>
            <a:lvl6pPr marL="3233776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6pPr>
            <a:lvl7pPr marL="3821735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7pPr>
            <a:lvl8pPr marL="4409694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8pPr>
            <a:lvl9pPr marL="4997653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9pPr>
          </a:lstStyle>
          <a:p>
            <a:pPr marL="27031" indent="0" algn="ctr">
              <a:lnSpc>
                <a:spcPct val="100000"/>
              </a:lnSpc>
              <a:buNone/>
            </a:pPr>
            <a:r>
              <a:rPr lang="en-US" sz="1500" dirty="0">
                <a:solidFill>
                  <a:srgbClr val="5B9BD5"/>
                </a:solidFill>
              </a:rPr>
              <a:t>Performance</a:t>
            </a:r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5E901868-69DB-D5A3-B343-ECB1DA3A25D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732" y="1998508"/>
            <a:ext cx="650296" cy="650296"/>
          </a:xfrm>
          <a:prstGeom prst="rect">
            <a:avLst/>
          </a:prstGeom>
        </p:spPr>
      </p:pic>
      <p:sp>
        <p:nvSpPr>
          <p:cNvPr id="32" name="Espaço Reservado para Conteúdo 2">
            <a:extLst>
              <a:ext uri="{FF2B5EF4-FFF2-40B4-BE49-F238E27FC236}">
                <a16:creationId xmlns:a16="http://schemas.microsoft.com/office/drawing/2014/main" id="{3EE6D689-2F44-B18C-455B-BAF2A53CAE9D}"/>
              </a:ext>
            </a:extLst>
          </p:cNvPr>
          <p:cNvSpPr txBox="1">
            <a:spLocks/>
          </p:cNvSpPr>
          <p:nvPr/>
        </p:nvSpPr>
        <p:spPr bwMode="auto">
          <a:xfrm>
            <a:off x="7027585" y="1930289"/>
            <a:ext cx="1943370" cy="459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468000" indent="-440969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4">
                  <a:lumMod val="75000"/>
                </a:schemeClr>
              </a:buClr>
              <a:buFont typeface="Arial" charset="0"/>
              <a:buChar char="•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  <a:lvl2pPr marL="955434" indent="-3674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/>
            </a:lvl2pPr>
            <a:lvl3pPr marL="1469898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/>
            </a:lvl3pPr>
            <a:lvl4pPr marL="2057857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/>
            </a:lvl4pPr>
            <a:lvl5pPr marL="2645816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/>
            </a:lvl5pPr>
            <a:lvl6pPr marL="3233776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6pPr>
            <a:lvl7pPr marL="3821735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7pPr>
            <a:lvl8pPr marL="4409694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8pPr>
            <a:lvl9pPr marL="4997653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9pPr>
          </a:lstStyle>
          <a:p>
            <a:pPr marL="27031" indent="0" algn="ctr">
              <a:lnSpc>
                <a:spcPct val="100000"/>
              </a:lnSpc>
              <a:buNone/>
            </a:pPr>
            <a:r>
              <a:rPr lang="en-US" sz="1500" dirty="0">
                <a:solidFill>
                  <a:srgbClr val="5B9BD5"/>
                </a:solidFill>
              </a:rPr>
              <a:t>Implementation and operation cost</a:t>
            </a:r>
          </a:p>
        </p:txBody>
      </p:sp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4BC7EA4A-8A7F-5989-211D-861C61698174}"/>
              </a:ext>
            </a:extLst>
          </p:cNvPr>
          <p:cNvSpPr txBox="1">
            <a:spLocks/>
          </p:cNvSpPr>
          <p:nvPr/>
        </p:nvSpPr>
        <p:spPr bwMode="auto">
          <a:xfrm>
            <a:off x="7157439" y="1285341"/>
            <a:ext cx="1813515" cy="459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468000" indent="-440969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4">
                  <a:lumMod val="75000"/>
                </a:schemeClr>
              </a:buClr>
              <a:buFont typeface="Arial" charset="0"/>
              <a:buChar char="•"/>
              <a:defRPr sz="2000" b="1">
                <a:solidFill>
                  <a:schemeClr val="bg1">
                    <a:lumMod val="50000"/>
                  </a:schemeClr>
                </a:solidFill>
              </a:defRPr>
            </a:lvl1pPr>
            <a:lvl2pPr marL="955434" indent="-367475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/>
            </a:lvl2pPr>
            <a:lvl3pPr marL="1469898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/>
            </a:lvl3pPr>
            <a:lvl4pPr marL="2057857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/>
            </a:lvl4pPr>
            <a:lvl5pPr marL="2645816" indent="-29398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/>
            </a:lvl5pPr>
            <a:lvl6pPr marL="3233776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6pPr>
            <a:lvl7pPr marL="3821735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7pPr>
            <a:lvl8pPr marL="4409694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8pPr>
            <a:lvl9pPr marL="4997653" indent="-293980" defTabSz="1175918">
              <a:spcBef>
                <a:spcPct val="20000"/>
              </a:spcBef>
              <a:buFont typeface="Arial" pitchFamily="34" charset="0"/>
              <a:buChar char="•"/>
              <a:defRPr sz="2572"/>
            </a:lvl9pPr>
          </a:lstStyle>
          <a:p>
            <a:pPr marL="27031" indent="0" algn="ctr">
              <a:lnSpc>
                <a:spcPct val="100000"/>
              </a:lnSpc>
              <a:buNone/>
            </a:pPr>
            <a:r>
              <a:rPr lang="en-US" sz="1500" dirty="0">
                <a:solidFill>
                  <a:srgbClr val="5B9BD5"/>
                </a:solidFill>
              </a:rPr>
              <a:t>CO</a:t>
            </a:r>
            <a:r>
              <a:rPr lang="en-US" sz="1500" baseline="-25000" dirty="0">
                <a:solidFill>
                  <a:srgbClr val="5B9BD5"/>
                </a:solidFill>
              </a:rPr>
              <a:t>2</a:t>
            </a:r>
          </a:p>
          <a:p>
            <a:pPr marL="27031" indent="0" algn="ctr">
              <a:lnSpc>
                <a:spcPct val="100000"/>
              </a:lnSpc>
              <a:buNone/>
            </a:pPr>
            <a:r>
              <a:rPr lang="en-US" sz="1500" dirty="0">
                <a:solidFill>
                  <a:srgbClr val="5B9BD5"/>
                </a:solidFill>
              </a:rPr>
              <a:t>Emission</a:t>
            </a:r>
            <a:endParaRPr lang="en-US" sz="1500" baseline="-25000" dirty="0">
              <a:solidFill>
                <a:srgbClr val="5B9BD5"/>
              </a:solidFill>
            </a:endParaRPr>
          </a:p>
        </p:txBody>
      </p:sp>
      <p:cxnSp>
        <p:nvCxnSpPr>
          <p:cNvPr id="34" name="Conector Angulado 33">
            <a:extLst>
              <a:ext uri="{FF2B5EF4-FFF2-40B4-BE49-F238E27FC236}">
                <a16:creationId xmlns:a16="http://schemas.microsoft.com/office/drawing/2014/main" id="{C063B02A-E979-1AF1-A607-4266A7117B2D}"/>
              </a:ext>
            </a:extLst>
          </p:cNvPr>
          <p:cNvCxnSpPr>
            <a:cxnSpLocks/>
          </p:cNvCxnSpPr>
          <p:nvPr/>
        </p:nvCxnSpPr>
        <p:spPr>
          <a:xfrm flipV="1">
            <a:off x="6729103" y="1388146"/>
            <a:ext cx="298481" cy="30757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Angulado 34">
            <a:extLst>
              <a:ext uri="{FF2B5EF4-FFF2-40B4-BE49-F238E27FC236}">
                <a16:creationId xmlns:a16="http://schemas.microsoft.com/office/drawing/2014/main" id="{A41EA3DE-2C9D-2FCC-995A-2B32A62E0157}"/>
              </a:ext>
            </a:extLst>
          </p:cNvPr>
          <p:cNvCxnSpPr>
            <a:stCxn id="9" idx="3"/>
          </p:cNvCxnSpPr>
          <p:nvPr/>
        </p:nvCxnSpPr>
        <p:spPr>
          <a:xfrm>
            <a:off x="6729103" y="4162855"/>
            <a:ext cx="298481" cy="211868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76">
            <a:extLst>
              <a:ext uri="{FF2B5EF4-FFF2-40B4-BE49-F238E27FC236}">
                <a16:creationId xmlns:a16="http://schemas.microsoft.com/office/drawing/2014/main" id="{37E5E4F9-8E8F-F4D9-9924-1C3E8C787B32}"/>
              </a:ext>
            </a:extLst>
          </p:cNvPr>
          <p:cNvCxnSpPr/>
          <p:nvPr/>
        </p:nvCxnSpPr>
        <p:spPr>
          <a:xfrm>
            <a:off x="7027584" y="1367945"/>
            <a:ext cx="307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77">
            <a:extLst>
              <a:ext uri="{FF2B5EF4-FFF2-40B4-BE49-F238E27FC236}">
                <a16:creationId xmlns:a16="http://schemas.microsoft.com/office/drawing/2014/main" id="{F618A828-0564-2614-1E0C-7EF06A8D7E44}"/>
              </a:ext>
            </a:extLst>
          </p:cNvPr>
          <p:cNvCxnSpPr/>
          <p:nvPr/>
        </p:nvCxnSpPr>
        <p:spPr>
          <a:xfrm>
            <a:off x="7027584" y="6281537"/>
            <a:ext cx="307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95108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201679" y="1355650"/>
            <a:ext cx="11823823" cy="5224895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13" name="CaixaDeTexto 12"/>
          <p:cNvSpPr txBox="1"/>
          <p:nvPr/>
        </p:nvSpPr>
        <p:spPr>
          <a:xfrm>
            <a:off x="236311" y="139037"/>
            <a:ext cx="3113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b="1" dirty="0" err="1">
                <a:solidFill>
                  <a:srgbClr val="00B0F0"/>
                </a:solidFill>
              </a:rPr>
              <a:t>TecnoRed</a:t>
            </a:r>
            <a:r>
              <a:rPr lang="pt-BR" sz="3200" b="1" dirty="0">
                <a:solidFill>
                  <a:srgbClr val="00B0F0"/>
                </a:solidFill>
              </a:rPr>
              <a:t>-CFD</a:t>
            </a:r>
            <a:endParaRPr lang="pt-BR" sz="4000" b="1" dirty="0">
              <a:solidFill>
                <a:srgbClr val="00B0F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66F86FE-FDF9-1732-E274-A9FB86370A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46" y="4832553"/>
            <a:ext cx="828000" cy="82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AAEB82F-185F-0ACC-C511-4B3F23F461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46" y="3143424"/>
            <a:ext cx="828000" cy="828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C986327-9056-95AF-9A3E-488DF48CC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002" y="3580759"/>
            <a:ext cx="828000" cy="82800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A82A250-DD58-7E89-010C-7F1F4FC397D1}"/>
              </a:ext>
            </a:extLst>
          </p:cNvPr>
          <p:cNvSpPr txBox="1">
            <a:spLocks/>
          </p:cNvSpPr>
          <p:nvPr/>
        </p:nvSpPr>
        <p:spPr bwMode="auto">
          <a:xfrm>
            <a:off x="1652955" y="3929710"/>
            <a:ext cx="1695522" cy="69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0969" indent="-44096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55434" indent="-3674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9898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857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45816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3776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21735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09694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7653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r>
              <a:rPr lang="en-US" sz="2000" b="1" dirty="0">
                <a:solidFill>
                  <a:srgbClr val="5B9BD5"/>
                </a:solidFill>
              </a:rPr>
              <a:t>Iron ore</a:t>
            </a:r>
            <a:endParaRPr lang="en-US" sz="3600" b="1" dirty="0">
              <a:solidFill>
                <a:srgbClr val="5B9BD5"/>
              </a:solidFill>
            </a:endParaRP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4B5A61DA-FF05-DF26-53BE-ABC8340B8B8E}"/>
              </a:ext>
            </a:extLst>
          </p:cNvPr>
          <p:cNvSpPr txBox="1">
            <a:spLocks/>
          </p:cNvSpPr>
          <p:nvPr/>
        </p:nvSpPr>
        <p:spPr bwMode="auto">
          <a:xfrm>
            <a:off x="1652955" y="5660553"/>
            <a:ext cx="1695522" cy="69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0969" indent="-44096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55434" indent="-3674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9898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857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45816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3776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21735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09694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7653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r>
              <a:rPr lang="en-US" sz="2000" b="1" dirty="0">
                <a:solidFill>
                  <a:srgbClr val="5B9BD5"/>
                </a:solidFill>
              </a:rPr>
              <a:t>Cheap Coal</a:t>
            </a:r>
            <a:endParaRPr lang="en-US" sz="3600" b="1" dirty="0">
              <a:solidFill>
                <a:srgbClr val="5B9BD5"/>
              </a:solidFill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1949CF58-810F-F5CA-B19C-4CBF18164D4B}"/>
              </a:ext>
            </a:extLst>
          </p:cNvPr>
          <p:cNvSpPr txBox="1">
            <a:spLocks/>
          </p:cNvSpPr>
          <p:nvPr/>
        </p:nvSpPr>
        <p:spPr bwMode="auto">
          <a:xfrm>
            <a:off x="4565880" y="4470782"/>
            <a:ext cx="1695522" cy="69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0969" indent="-44096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55434" indent="-3674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9898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857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45816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3776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21735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09694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7653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r>
              <a:rPr lang="en-US" sz="2000" b="1" dirty="0">
                <a:solidFill>
                  <a:srgbClr val="5B9BD5"/>
                </a:solidFill>
              </a:rPr>
              <a:t>Briquetting</a:t>
            </a:r>
            <a:endParaRPr lang="en-US" sz="3600" b="1" dirty="0">
              <a:solidFill>
                <a:srgbClr val="5B9BD5"/>
              </a:solidFill>
            </a:endParaRPr>
          </a:p>
        </p:txBody>
      </p:sp>
      <p:cxnSp>
        <p:nvCxnSpPr>
          <p:cNvPr id="11" name="Conector Angulado 10">
            <a:extLst>
              <a:ext uri="{FF2B5EF4-FFF2-40B4-BE49-F238E27FC236}">
                <a16:creationId xmlns:a16="http://schemas.microsoft.com/office/drawing/2014/main" id="{64CB7A55-CAD7-D506-348A-184E18E32C64}"/>
              </a:ext>
            </a:extLst>
          </p:cNvPr>
          <p:cNvCxnSpPr/>
          <p:nvPr/>
        </p:nvCxnSpPr>
        <p:spPr>
          <a:xfrm>
            <a:off x="3094472" y="3499455"/>
            <a:ext cx="1719004" cy="416133"/>
          </a:xfrm>
          <a:prstGeom prst="bentConnector3">
            <a:avLst>
              <a:gd name="adj1" fmla="val 42908"/>
            </a:avLst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Angulado 11">
            <a:extLst>
              <a:ext uri="{FF2B5EF4-FFF2-40B4-BE49-F238E27FC236}">
                <a16:creationId xmlns:a16="http://schemas.microsoft.com/office/drawing/2014/main" id="{C3A2F71A-5B1A-401E-6F38-3FC48B571521}"/>
              </a:ext>
            </a:extLst>
          </p:cNvPr>
          <p:cNvCxnSpPr/>
          <p:nvPr/>
        </p:nvCxnSpPr>
        <p:spPr>
          <a:xfrm flipV="1">
            <a:off x="3094472" y="4222695"/>
            <a:ext cx="1719004" cy="1008201"/>
          </a:xfrm>
          <a:prstGeom prst="bentConnector3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7A002C7-9F7C-757B-7380-707C770072AB}"/>
              </a:ext>
            </a:extLst>
          </p:cNvPr>
          <p:cNvCxnSpPr/>
          <p:nvPr/>
        </p:nvCxnSpPr>
        <p:spPr>
          <a:xfrm>
            <a:off x="5908920" y="3971952"/>
            <a:ext cx="7200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BBE98116-1B67-2C61-DD7B-A127A2676C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142" y="1225301"/>
            <a:ext cx="3161525" cy="450661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92BAB40-6FBD-BF7A-B09D-2BB76D640E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46" y="1516249"/>
            <a:ext cx="828000" cy="828000"/>
          </a:xfrm>
          <a:prstGeom prst="rect">
            <a:avLst/>
          </a:prstGeom>
        </p:spPr>
      </p:pic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C27A725D-BE90-A738-20C5-E43995A2CFCC}"/>
              </a:ext>
            </a:extLst>
          </p:cNvPr>
          <p:cNvSpPr txBox="1">
            <a:spLocks/>
          </p:cNvSpPr>
          <p:nvPr/>
        </p:nvSpPr>
        <p:spPr bwMode="auto">
          <a:xfrm>
            <a:off x="1652955" y="2302535"/>
            <a:ext cx="1695522" cy="69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0969" indent="-44096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55434" indent="-3674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9898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857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45816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3776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21735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09694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7653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r>
              <a:rPr lang="en-US" sz="2000" b="1" dirty="0">
                <a:solidFill>
                  <a:srgbClr val="5B9BD5"/>
                </a:solidFill>
              </a:rPr>
              <a:t>Industrial Waste</a:t>
            </a:r>
            <a:endParaRPr lang="en-US" sz="140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en-US" sz="140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en-US" sz="1050" b="1" dirty="0">
              <a:solidFill>
                <a:srgbClr val="5B9BD5"/>
              </a:solidFill>
            </a:endParaRPr>
          </a:p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endParaRPr lang="pt-BR" sz="1600" b="1" dirty="0">
              <a:solidFill>
                <a:srgbClr val="5B9BD5"/>
              </a:solidFill>
            </a:endParaRPr>
          </a:p>
          <a:p>
            <a:pPr marL="0" indent="0" algn="ctr" defTabSz="914400">
              <a:buFont typeface="Arial" charset="0"/>
              <a:buNone/>
            </a:pPr>
            <a:endParaRPr lang="en-US" sz="3600" b="1" dirty="0">
              <a:solidFill>
                <a:srgbClr val="5B9BD5"/>
              </a:solidFill>
            </a:endParaRPr>
          </a:p>
        </p:txBody>
      </p:sp>
      <p:cxnSp>
        <p:nvCxnSpPr>
          <p:cNvPr id="18" name="Conector Angulado 17">
            <a:extLst>
              <a:ext uri="{FF2B5EF4-FFF2-40B4-BE49-F238E27FC236}">
                <a16:creationId xmlns:a16="http://schemas.microsoft.com/office/drawing/2014/main" id="{5B29B796-A4D3-CF82-55F4-7AF4BD99562A}"/>
              </a:ext>
            </a:extLst>
          </p:cNvPr>
          <p:cNvCxnSpPr/>
          <p:nvPr/>
        </p:nvCxnSpPr>
        <p:spPr>
          <a:xfrm>
            <a:off x="3073584" y="1963231"/>
            <a:ext cx="1739892" cy="1592589"/>
          </a:xfrm>
          <a:prstGeom prst="bentConnector3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7C1C2DE3-0509-F37C-214D-B59732528077}"/>
              </a:ext>
            </a:extLst>
          </p:cNvPr>
          <p:cNvSpPr/>
          <p:nvPr/>
        </p:nvSpPr>
        <p:spPr>
          <a:xfrm>
            <a:off x="0" y="6174554"/>
            <a:ext cx="6002214" cy="273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rgbClr val="5B9BD5"/>
                </a:solidFill>
              </a:rPr>
              <a:t>Processing</a:t>
            </a:r>
            <a:r>
              <a:rPr lang="pt-BR" sz="1600" dirty="0">
                <a:solidFill>
                  <a:srgbClr val="5B9BD5"/>
                </a:solidFill>
              </a:rPr>
              <a:t> </a:t>
            </a:r>
            <a:r>
              <a:rPr lang="pt-BR" sz="1600" dirty="0" err="1">
                <a:solidFill>
                  <a:srgbClr val="5B9BD5"/>
                </a:solidFill>
              </a:rPr>
              <a:t>of</a:t>
            </a:r>
            <a:r>
              <a:rPr lang="pt-BR" sz="1600" dirty="0">
                <a:solidFill>
                  <a:srgbClr val="5B9BD5"/>
                </a:solidFill>
              </a:rPr>
              <a:t> </a:t>
            </a:r>
            <a:r>
              <a:rPr lang="pt-BR" sz="1600" dirty="0" err="1">
                <a:solidFill>
                  <a:srgbClr val="5B9BD5"/>
                </a:solidFill>
              </a:rPr>
              <a:t>Fuel</a:t>
            </a:r>
            <a:r>
              <a:rPr lang="pt-BR" sz="1600" dirty="0">
                <a:solidFill>
                  <a:srgbClr val="5B9BD5"/>
                </a:solidFill>
              </a:rPr>
              <a:t> </a:t>
            </a:r>
            <a:r>
              <a:rPr lang="pt-BR" sz="1600" dirty="0" err="1">
                <a:solidFill>
                  <a:srgbClr val="5B9BD5"/>
                </a:solidFill>
              </a:rPr>
              <a:t>and</a:t>
            </a:r>
            <a:r>
              <a:rPr lang="pt-BR" sz="1600" dirty="0">
                <a:solidFill>
                  <a:srgbClr val="5B9BD5"/>
                </a:solidFill>
              </a:rPr>
              <a:t> Self-</a:t>
            </a:r>
            <a:r>
              <a:rPr lang="pt-BR" sz="1600" dirty="0" err="1">
                <a:solidFill>
                  <a:srgbClr val="5B9BD5"/>
                </a:solidFill>
              </a:rPr>
              <a:t>Reducing</a:t>
            </a:r>
            <a:r>
              <a:rPr lang="pt-BR" sz="1600" dirty="0">
                <a:solidFill>
                  <a:srgbClr val="5B9BD5"/>
                </a:solidFill>
              </a:rPr>
              <a:t> </a:t>
            </a:r>
            <a:r>
              <a:rPr lang="pt-BR" sz="1600" dirty="0" err="1">
                <a:solidFill>
                  <a:srgbClr val="5B9BD5"/>
                </a:solidFill>
              </a:rPr>
              <a:t>Briquettes</a:t>
            </a:r>
            <a:endParaRPr lang="pt-BR" sz="1600" dirty="0">
              <a:solidFill>
                <a:srgbClr val="5B9BD5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7937D5A-4CF0-1190-D7EE-0F372BCF857D}"/>
              </a:ext>
            </a:extLst>
          </p:cNvPr>
          <p:cNvSpPr/>
          <p:nvPr/>
        </p:nvSpPr>
        <p:spPr>
          <a:xfrm>
            <a:off x="5645948" y="5805631"/>
            <a:ext cx="5930598" cy="2741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>
                <a:solidFill>
                  <a:srgbClr val="5B9BD5"/>
                </a:solidFill>
              </a:rPr>
              <a:t>Reduction</a:t>
            </a:r>
            <a:r>
              <a:rPr lang="pt-BR" sz="1600" dirty="0">
                <a:solidFill>
                  <a:srgbClr val="5B9BD5"/>
                </a:solidFill>
              </a:rPr>
              <a:t> </a:t>
            </a:r>
            <a:r>
              <a:rPr lang="pt-BR" sz="1600" dirty="0" err="1">
                <a:solidFill>
                  <a:srgbClr val="5B9BD5"/>
                </a:solidFill>
              </a:rPr>
              <a:t>and</a:t>
            </a:r>
            <a:r>
              <a:rPr lang="pt-BR" sz="1600" dirty="0">
                <a:solidFill>
                  <a:srgbClr val="5B9BD5"/>
                </a:solidFill>
              </a:rPr>
              <a:t> </a:t>
            </a:r>
            <a:r>
              <a:rPr lang="pt-BR" sz="1600" dirty="0" err="1">
                <a:solidFill>
                  <a:srgbClr val="5B9BD5"/>
                </a:solidFill>
              </a:rPr>
              <a:t>Merger</a:t>
            </a:r>
            <a:endParaRPr lang="pt-BR" sz="1600" dirty="0">
              <a:solidFill>
                <a:srgbClr val="5B9BD5"/>
              </a:solidFill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C1FB2E9-DF57-4B7D-B9F9-E32F349DAD34}"/>
              </a:ext>
            </a:extLst>
          </p:cNvPr>
          <p:cNvGrpSpPr/>
          <p:nvPr/>
        </p:nvGrpSpPr>
        <p:grpSpPr>
          <a:xfrm rot="16200000">
            <a:off x="8286753" y="2981315"/>
            <a:ext cx="377639" cy="3002853"/>
            <a:chOff x="4364085" y="3243073"/>
            <a:chExt cx="377639" cy="1036734"/>
          </a:xfrm>
        </p:grpSpPr>
        <p:sp>
          <p:nvSpPr>
            <p:cNvPr id="23" name="Retângulo Arredondado 22">
              <a:extLst>
                <a:ext uri="{FF2B5EF4-FFF2-40B4-BE49-F238E27FC236}">
                  <a16:creationId xmlns:a16="http://schemas.microsoft.com/office/drawing/2014/main" id="{1BF23967-812E-E4B2-C6A2-FEBDE2065EFC}"/>
                </a:ext>
              </a:extLst>
            </p:cNvPr>
            <p:cNvSpPr/>
            <p:nvPr/>
          </p:nvSpPr>
          <p:spPr>
            <a:xfrm>
              <a:off x="4449272" y="3296364"/>
              <a:ext cx="207264" cy="930153"/>
            </a:xfrm>
            <a:prstGeom prst="roundRect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Arredondado 23">
              <a:extLst>
                <a:ext uri="{FF2B5EF4-FFF2-40B4-BE49-F238E27FC236}">
                  <a16:creationId xmlns:a16="http://schemas.microsoft.com/office/drawing/2014/main" id="{3906F424-11A3-CCEA-D5EC-F9445BDCB8CE}"/>
                </a:ext>
              </a:extLst>
            </p:cNvPr>
            <p:cNvSpPr/>
            <p:nvPr/>
          </p:nvSpPr>
          <p:spPr>
            <a:xfrm>
              <a:off x="4364085" y="3243073"/>
              <a:ext cx="377639" cy="1036734"/>
            </a:xfrm>
            <a:prstGeom prst="roundRect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36839C26-B0C1-401D-8152-1FD732EC2DCC}"/>
              </a:ext>
            </a:extLst>
          </p:cNvPr>
          <p:cNvGrpSpPr/>
          <p:nvPr/>
        </p:nvGrpSpPr>
        <p:grpSpPr>
          <a:xfrm>
            <a:off x="7857563" y="2105990"/>
            <a:ext cx="377639" cy="1036734"/>
            <a:chOff x="4364085" y="3243073"/>
            <a:chExt cx="377639" cy="1036734"/>
          </a:xfrm>
        </p:grpSpPr>
        <p:sp>
          <p:nvSpPr>
            <p:cNvPr id="26" name="Retângulo Arredondado 25">
              <a:extLst>
                <a:ext uri="{FF2B5EF4-FFF2-40B4-BE49-F238E27FC236}">
                  <a16:creationId xmlns:a16="http://schemas.microsoft.com/office/drawing/2014/main" id="{A1230B23-679B-4F90-8CBB-C6248F7A081D}"/>
                </a:ext>
              </a:extLst>
            </p:cNvPr>
            <p:cNvSpPr/>
            <p:nvPr/>
          </p:nvSpPr>
          <p:spPr>
            <a:xfrm>
              <a:off x="4449272" y="3296364"/>
              <a:ext cx="207264" cy="930153"/>
            </a:xfrm>
            <a:prstGeom prst="roundRect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Arredondado 26">
              <a:extLst>
                <a:ext uri="{FF2B5EF4-FFF2-40B4-BE49-F238E27FC236}">
                  <a16:creationId xmlns:a16="http://schemas.microsoft.com/office/drawing/2014/main" id="{39EA95D7-DC8A-7558-0AF0-2E771C4A56DE}"/>
                </a:ext>
              </a:extLst>
            </p:cNvPr>
            <p:cNvSpPr/>
            <p:nvPr/>
          </p:nvSpPr>
          <p:spPr>
            <a:xfrm>
              <a:off x="4364085" y="3243073"/>
              <a:ext cx="377639" cy="1036734"/>
            </a:xfrm>
            <a:prstGeom prst="roundRect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8" name="Imagem 27">
            <a:extLst>
              <a:ext uri="{FF2B5EF4-FFF2-40B4-BE49-F238E27FC236}">
                <a16:creationId xmlns:a16="http://schemas.microsoft.com/office/drawing/2014/main" id="{2740563F-112D-1FC7-BF49-AB9225BCA5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062" y="3642782"/>
            <a:ext cx="828000" cy="828000"/>
          </a:xfrm>
          <a:prstGeom prst="rect">
            <a:avLst/>
          </a:prstGeom>
        </p:spPr>
      </p:pic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50E62C9-9512-9134-294A-89CA1D864505}"/>
              </a:ext>
            </a:extLst>
          </p:cNvPr>
          <p:cNvCxnSpPr/>
          <p:nvPr/>
        </p:nvCxnSpPr>
        <p:spPr>
          <a:xfrm flipH="1">
            <a:off x="10100062" y="3971424"/>
            <a:ext cx="720000" cy="0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spaço Reservado para Conteúdo 2">
            <a:extLst>
              <a:ext uri="{FF2B5EF4-FFF2-40B4-BE49-F238E27FC236}">
                <a16:creationId xmlns:a16="http://schemas.microsoft.com/office/drawing/2014/main" id="{7B71188A-33AD-508C-676C-B572581282CD}"/>
              </a:ext>
            </a:extLst>
          </p:cNvPr>
          <p:cNvSpPr txBox="1">
            <a:spLocks/>
          </p:cNvSpPr>
          <p:nvPr/>
        </p:nvSpPr>
        <p:spPr bwMode="auto">
          <a:xfrm>
            <a:off x="10423743" y="4624165"/>
            <a:ext cx="1695522" cy="698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40969" indent="-440969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55434" indent="-36747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6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69898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857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45816" indent="-29398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3776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21735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409694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97653" indent="-293980" algn="l" defTabSz="117591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5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Clr>
                <a:schemeClr val="accent4">
                  <a:lumMod val="75000"/>
                </a:schemeClr>
              </a:buClr>
              <a:buFont typeface="Arial" charset="0"/>
              <a:buNone/>
            </a:pPr>
            <a:r>
              <a:rPr lang="en-US" sz="2000" b="1" dirty="0">
                <a:solidFill>
                  <a:srgbClr val="5B9BD5"/>
                </a:solidFill>
              </a:rPr>
              <a:t>Operation Center</a:t>
            </a:r>
            <a:endParaRPr lang="en-US" sz="3600" b="1" dirty="0">
              <a:solidFill>
                <a:srgbClr val="5B9BD5"/>
              </a:solidFill>
            </a:endParaRP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E0B7F734-C4CF-AEE0-A84C-41C8D87B4B62}"/>
              </a:ext>
            </a:extLst>
          </p:cNvPr>
          <p:cNvGrpSpPr/>
          <p:nvPr/>
        </p:nvGrpSpPr>
        <p:grpSpPr>
          <a:xfrm>
            <a:off x="11325457" y="4035556"/>
            <a:ext cx="482827" cy="486398"/>
            <a:chOff x="5499859" y="3179560"/>
            <a:chExt cx="482827" cy="486398"/>
          </a:xfrm>
        </p:grpSpPr>
        <p:sp>
          <p:nvSpPr>
            <p:cNvPr id="32" name="Elipse 59">
              <a:extLst>
                <a:ext uri="{FF2B5EF4-FFF2-40B4-BE49-F238E27FC236}">
                  <a16:creationId xmlns:a16="http://schemas.microsoft.com/office/drawing/2014/main" id="{A1D4E9F3-8CCD-78EE-5F3D-3CCD6B1A7308}"/>
                </a:ext>
              </a:extLst>
            </p:cNvPr>
            <p:cNvSpPr/>
            <p:nvPr/>
          </p:nvSpPr>
          <p:spPr>
            <a:xfrm rot="21344144">
              <a:off x="5559939" y="3245491"/>
              <a:ext cx="362666" cy="354537"/>
            </a:xfrm>
            <a:prstGeom prst="ellipse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60">
              <a:extLst>
                <a:ext uri="{FF2B5EF4-FFF2-40B4-BE49-F238E27FC236}">
                  <a16:creationId xmlns:a16="http://schemas.microsoft.com/office/drawing/2014/main" id="{9148DDC0-1B1B-AFC7-ACA3-AD55C4510899}"/>
                </a:ext>
              </a:extLst>
            </p:cNvPr>
            <p:cNvSpPr/>
            <p:nvPr/>
          </p:nvSpPr>
          <p:spPr>
            <a:xfrm rot="21344144">
              <a:off x="5499859" y="3179560"/>
              <a:ext cx="482827" cy="486398"/>
            </a:xfrm>
            <a:prstGeom prst="ellipse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81817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0" y="1355650"/>
            <a:ext cx="12191999" cy="5502349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13" name="CaixaDeTexto 12"/>
          <p:cNvSpPr txBox="1"/>
          <p:nvPr/>
        </p:nvSpPr>
        <p:spPr>
          <a:xfrm>
            <a:off x="236311" y="139037"/>
            <a:ext cx="3113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b="1" dirty="0" err="1">
                <a:solidFill>
                  <a:srgbClr val="00B0F0"/>
                </a:solidFill>
              </a:rPr>
              <a:t>TecnoRed</a:t>
            </a:r>
            <a:r>
              <a:rPr lang="pt-BR" sz="3200" b="1" dirty="0">
                <a:solidFill>
                  <a:srgbClr val="00B0F0"/>
                </a:solidFill>
              </a:rPr>
              <a:t>-CFD</a:t>
            </a:r>
            <a:endParaRPr lang="pt-BR" sz="4000" b="1" dirty="0">
              <a:solidFill>
                <a:srgbClr val="00B0F0"/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969D9C0-CBA9-856B-501B-F4FC27CEDF0A}"/>
              </a:ext>
            </a:extLst>
          </p:cNvPr>
          <p:cNvGrpSpPr/>
          <p:nvPr/>
        </p:nvGrpSpPr>
        <p:grpSpPr>
          <a:xfrm>
            <a:off x="2558588" y="2544491"/>
            <a:ext cx="931745" cy="931745"/>
            <a:chOff x="4813475" y="1225301"/>
            <a:chExt cx="931745" cy="931745"/>
          </a:xfrm>
        </p:grpSpPr>
        <p:cxnSp>
          <p:nvCxnSpPr>
            <p:cNvPr id="8" name="Conector reto 30">
              <a:extLst>
                <a:ext uri="{FF2B5EF4-FFF2-40B4-BE49-F238E27FC236}">
                  <a16:creationId xmlns:a16="http://schemas.microsoft.com/office/drawing/2014/main" id="{BD426B45-B9FD-96D4-4B72-90ED74D0B963}"/>
                </a:ext>
              </a:extLst>
            </p:cNvPr>
            <p:cNvCxnSpPr/>
            <p:nvPr/>
          </p:nvCxnSpPr>
          <p:spPr>
            <a:xfrm>
              <a:off x="4813476" y="1225301"/>
              <a:ext cx="0" cy="931745"/>
            </a:xfrm>
            <a:prstGeom prst="line">
              <a:avLst/>
            </a:prstGeom>
            <a:ln w="38100"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31">
              <a:extLst>
                <a:ext uri="{FF2B5EF4-FFF2-40B4-BE49-F238E27FC236}">
                  <a16:creationId xmlns:a16="http://schemas.microsoft.com/office/drawing/2014/main" id="{1E5AE2EA-561E-69B8-8845-36881C66EFC5}"/>
                </a:ext>
              </a:extLst>
            </p:cNvPr>
            <p:cNvCxnSpPr/>
            <p:nvPr/>
          </p:nvCxnSpPr>
          <p:spPr>
            <a:xfrm rot="16200000">
              <a:off x="5279348" y="759428"/>
              <a:ext cx="0" cy="931745"/>
            </a:xfrm>
            <a:prstGeom prst="line">
              <a:avLst/>
            </a:prstGeom>
            <a:ln w="38100">
              <a:solidFill>
                <a:srgbClr val="8E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811301-495B-E70C-B248-52E24B6B4048}"/>
              </a:ext>
            </a:extLst>
          </p:cNvPr>
          <p:cNvSpPr txBox="1"/>
          <p:nvPr/>
        </p:nvSpPr>
        <p:spPr>
          <a:xfrm>
            <a:off x="3733337" y="5040793"/>
            <a:ext cx="2104571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Research</a:t>
            </a:r>
            <a:r>
              <a:rPr lang="pt-BR" dirty="0"/>
              <a:t> </a:t>
            </a:r>
            <a:r>
              <a:rPr lang="pt-BR" dirty="0" err="1"/>
              <a:t>project</a:t>
            </a:r>
            <a:endParaRPr lang="pt-BR" dirty="0"/>
          </a:p>
        </p:txBody>
      </p:sp>
      <p:sp>
        <p:nvSpPr>
          <p:cNvPr id="11" name="Chave Direita 10">
            <a:extLst>
              <a:ext uri="{FF2B5EF4-FFF2-40B4-BE49-F238E27FC236}">
                <a16:creationId xmlns:a16="http://schemas.microsoft.com/office/drawing/2014/main" id="{96E17E4A-BBB3-13F9-3446-72CBBE94695A}"/>
              </a:ext>
            </a:extLst>
          </p:cNvPr>
          <p:cNvSpPr/>
          <p:nvPr/>
        </p:nvSpPr>
        <p:spPr>
          <a:xfrm>
            <a:off x="6720319" y="2367952"/>
            <a:ext cx="648264" cy="2820102"/>
          </a:xfrm>
          <a:prstGeom prst="rightBrace">
            <a:avLst>
              <a:gd name="adj1" fmla="val 53571"/>
              <a:gd name="adj2" fmla="val 50000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4508171-302D-A9D1-F5AC-6A9EC6332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684" y="2624273"/>
            <a:ext cx="4163301" cy="2243948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58CE401B-8B99-FAA6-0E1B-A9BFE706501B}"/>
              </a:ext>
            </a:extLst>
          </p:cNvPr>
          <p:cNvGrpSpPr/>
          <p:nvPr/>
        </p:nvGrpSpPr>
        <p:grpSpPr>
          <a:xfrm>
            <a:off x="7664023" y="2063461"/>
            <a:ext cx="1029367" cy="559672"/>
            <a:chOff x="7695144" y="794843"/>
            <a:chExt cx="3227908" cy="870428"/>
          </a:xfrm>
        </p:grpSpPr>
        <p:sp>
          <p:nvSpPr>
            <p:cNvPr id="15" name="Retângulo Arredondado 14">
              <a:extLst>
                <a:ext uri="{FF2B5EF4-FFF2-40B4-BE49-F238E27FC236}">
                  <a16:creationId xmlns:a16="http://schemas.microsoft.com/office/drawing/2014/main" id="{7311CDE3-F0FB-0BF0-1D80-EA8361B2C85D}"/>
                </a:ext>
              </a:extLst>
            </p:cNvPr>
            <p:cNvSpPr/>
            <p:nvPr/>
          </p:nvSpPr>
          <p:spPr>
            <a:xfrm rot="5400000">
              <a:off x="8873884" y="-383897"/>
              <a:ext cx="870428" cy="3227908"/>
            </a:xfrm>
            <a:prstGeom prst="roundRect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51394440-C72D-62ED-7A96-A74F2C24935F}"/>
                </a:ext>
              </a:extLst>
            </p:cNvPr>
            <p:cNvSpPr txBox="1"/>
            <p:nvPr/>
          </p:nvSpPr>
          <p:spPr>
            <a:xfrm>
              <a:off x="7823198" y="930919"/>
              <a:ext cx="2971803" cy="5744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00B050"/>
                  </a:solidFill>
                </a:rPr>
                <a:t>M 1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9B819754-C25D-BB28-68BF-DAEF2F376646}"/>
              </a:ext>
            </a:extLst>
          </p:cNvPr>
          <p:cNvGrpSpPr/>
          <p:nvPr/>
        </p:nvGrpSpPr>
        <p:grpSpPr>
          <a:xfrm>
            <a:off x="7664023" y="3247313"/>
            <a:ext cx="1029367" cy="559672"/>
            <a:chOff x="7695144" y="794843"/>
            <a:chExt cx="3227908" cy="870428"/>
          </a:xfrm>
        </p:grpSpPr>
        <p:sp>
          <p:nvSpPr>
            <p:cNvPr id="18" name="Retângulo Arredondado 17">
              <a:extLst>
                <a:ext uri="{FF2B5EF4-FFF2-40B4-BE49-F238E27FC236}">
                  <a16:creationId xmlns:a16="http://schemas.microsoft.com/office/drawing/2014/main" id="{5FEB1D52-8A5B-1635-559C-F1F50240810B}"/>
                </a:ext>
              </a:extLst>
            </p:cNvPr>
            <p:cNvSpPr/>
            <p:nvPr/>
          </p:nvSpPr>
          <p:spPr>
            <a:xfrm rot="5400000">
              <a:off x="8873884" y="-383897"/>
              <a:ext cx="870428" cy="3227908"/>
            </a:xfrm>
            <a:prstGeom prst="roundRect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DFF7934B-4F0C-647E-DF44-52B85A3D437E}"/>
                </a:ext>
              </a:extLst>
            </p:cNvPr>
            <p:cNvSpPr txBox="1"/>
            <p:nvPr/>
          </p:nvSpPr>
          <p:spPr>
            <a:xfrm>
              <a:off x="7823198" y="930919"/>
              <a:ext cx="2971803" cy="5744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92D050"/>
                  </a:solidFill>
                </a:rPr>
                <a:t>M 2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74CA567-C529-A02A-FD77-BAC19AF28762}"/>
              </a:ext>
            </a:extLst>
          </p:cNvPr>
          <p:cNvGrpSpPr/>
          <p:nvPr/>
        </p:nvGrpSpPr>
        <p:grpSpPr>
          <a:xfrm>
            <a:off x="7664023" y="4431165"/>
            <a:ext cx="1029367" cy="559672"/>
            <a:chOff x="7695144" y="794843"/>
            <a:chExt cx="3227908" cy="870428"/>
          </a:xfrm>
        </p:grpSpPr>
        <p:sp>
          <p:nvSpPr>
            <p:cNvPr id="21" name="Retângulo Arredondado 20">
              <a:extLst>
                <a:ext uri="{FF2B5EF4-FFF2-40B4-BE49-F238E27FC236}">
                  <a16:creationId xmlns:a16="http://schemas.microsoft.com/office/drawing/2014/main" id="{8B67A71A-6CE9-EF28-C967-5B06EEEB330B}"/>
                </a:ext>
              </a:extLst>
            </p:cNvPr>
            <p:cNvSpPr/>
            <p:nvPr/>
          </p:nvSpPr>
          <p:spPr>
            <a:xfrm rot="5400000">
              <a:off x="8873884" y="-383897"/>
              <a:ext cx="870428" cy="3227908"/>
            </a:xfrm>
            <a:prstGeom prst="roundRect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B840E2DF-FFC0-93D1-B052-59A634611B99}"/>
                </a:ext>
              </a:extLst>
            </p:cNvPr>
            <p:cNvSpPr txBox="1"/>
            <p:nvPr/>
          </p:nvSpPr>
          <p:spPr>
            <a:xfrm>
              <a:off x="7823198" y="930919"/>
              <a:ext cx="2971803" cy="57440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>
                  <a:solidFill>
                    <a:srgbClr val="92D050"/>
                  </a:solidFill>
                </a:defRPr>
              </a:lvl1pPr>
            </a:lstStyle>
            <a:p>
              <a:r>
                <a:rPr lang="pt-BR" dirty="0"/>
                <a:t>M 3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F3FFF3C0-0D4D-7499-C642-DD67174A6A4B}"/>
              </a:ext>
            </a:extLst>
          </p:cNvPr>
          <p:cNvSpPr txBox="1"/>
          <p:nvPr/>
        </p:nvSpPr>
        <p:spPr>
          <a:xfrm>
            <a:off x="7350446" y="1359127"/>
            <a:ext cx="1741809" cy="32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Outcomes</a:t>
            </a:r>
            <a:endParaRPr lang="pt-BR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FEC2E1A-2EEE-A750-33EB-D72019F79497}"/>
              </a:ext>
            </a:extLst>
          </p:cNvPr>
          <p:cNvSpPr txBox="1"/>
          <p:nvPr/>
        </p:nvSpPr>
        <p:spPr>
          <a:xfrm>
            <a:off x="9139530" y="1380825"/>
            <a:ext cx="108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Etapas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2BAD836-1611-582B-AA24-BF8706B517FD}"/>
              </a:ext>
            </a:extLst>
          </p:cNvPr>
          <p:cNvSpPr txBox="1"/>
          <p:nvPr/>
        </p:nvSpPr>
        <p:spPr>
          <a:xfrm>
            <a:off x="9080464" y="1881632"/>
            <a:ext cx="2995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 err="1">
                <a:solidFill>
                  <a:srgbClr val="00B050"/>
                </a:solidFill>
              </a:rPr>
              <a:t>Informational</a:t>
            </a:r>
            <a:endParaRPr lang="pt-BR" sz="1400" dirty="0">
              <a:solidFill>
                <a:srgbClr val="00B05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>
                <a:solidFill>
                  <a:srgbClr val="00B050"/>
                </a:solidFill>
              </a:rPr>
              <a:t>Conceptual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>
                <a:solidFill>
                  <a:srgbClr val="00B050"/>
                </a:solidFill>
              </a:rPr>
              <a:t>Performance </a:t>
            </a:r>
            <a:r>
              <a:rPr lang="pt-BR" sz="1400" dirty="0" err="1">
                <a:solidFill>
                  <a:srgbClr val="00B050"/>
                </a:solidFill>
              </a:rPr>
              <a:t>analysis</a:t>
            </a:r>
            <a:endParaRPr lang="pt-BR" sz="1400" dirty="0">
              <a:solidFill>
                <a:srgbClr val="00B05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86A6A14-3F90-89C8-9558-D64390EDDA09}"/>
              </a:ext>
            </a:extLst>
          </p:cNvPr>
          <p:cNvSpPr txBox="1"/>
          <p:nvPr/>
        </p:nvSpPr>
        <p:spPr>
          <a:xfrm>
            <a:off x="9080464" y="3332362"/>
            <a:ext cx="2576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sz="1400" dirty="0" err="1">
                <a:solidFill>
                  <a:srgbClr val="00B050"/>
                </a:solidFill>
              </a:rPr>
              <a:t>Parallelization</a:t>
            </a:r>
            <a:endParaRPr lang="pt-BR" sz="1400" dirty="0">
              <a:solidFill>
                <a:srgbClr val="00B050"/>
              </a:solidFill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08E12E9-A2F3-0344-9D13-8A42E3037505}"/>
              </a:ext>
            </a:extLst>
          </p:cNvPr>
          <p:cNvSpPr txBox="1"/>
          <p:nvPr/>
        </p:nvSpPr>
        <p:spPr>
          <a:xfrm>
            <a:off x="7704859" y="773122"/>
            <a:ext cx="3119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Execução Projeto de Pesquisa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B7ABAB9-F089-DA0D-9FFD-02EABBC8FD8B}"/>
              </a:ext>
            </a:extLst>
          </p:cNvPr>
          <p:cNvSpPr txBox="1"/>
          <p:nvPr/>
        </p:nvSpPr>
        <p:spPr>
          <a:xfrm>
            <a:off x="8983180" y="4233947"/>
            <a:ext cx="29954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285750" indent="-285750">
              <a:buFont typeface="Wingdings" panose="05000000000000000000" pitchFamily="2" charset="2"/>
              <a:buChar char="ü"/>
              <a:defRPr sz="1400">
                <a:solidFill>
                  <a:srgbClr val="00B050"/>
                </a:solidFill>
              </a:defRPr>
            </a:lvl1pPr>
          </a:lstStyle>
          <a:p>
            <a:r>
              <a:rPr lang="pt-BR" dirty="0"/>
              <a:t>Experimental </a:t>
            </a:r>
            <a:r>
              <a:rPr lang="pt-BR" dirty="0" err="1"/>
              <a:t>Tests</a:t>
            </a:r>
            <a:r>
              <a:rPr lang="pt-BR" dirty="0"/>
              <a:t> C1</a:t>
            </a:r>
          </a:p>
          <a:p>
            <a:r>
              <a:rPr lang="pt-BR" dirty="0"/>
              <a:t>MD Software </a:t>
            </a:r>
            <a:r>
              <a:rPr lang="pt-BR" dirty="0" err="1"/>
              <a:t>Simulation</a:t>
            </a:r>
            <a:r>
              <a:rPr lang="pt-BR" dirty="0"/>
              <a:t> V0</a:t>
            </a:r>
          </a:p>
          <a:p>
            <a:r>
              <a:rPr lang="pt-BR" dirty="0" err="1"/>
              <a:t>Validation</a:t>
            </a:r>
            <a:r>
              <a:rPr lang="pt-BR" dirty="0"/>
              <a:t>/ Performance </a:t>
            </a:r>
            <a:r>
              <a:rPr lang="pt-BR" dirty="0" err="1"/>
              <a:t>Tests</a:t>
            </a:r>
            <a:r>
              <a:rPr lang="pt-BR" dirty="0"/>
              <a:t>/ </a:t>
            </a:r>
            <a:r>
              <a:rPr lang="pt-BR" dirty="0" err="1"/>
              <a:t>Parameter</a:t>
            </a:r>
            <a:r>
              <a:rPr lang="pt-BR" dirty="0"/>
              <a:t> </a:t>
            </a:r>
            <a:r>
              <a:rPr lang="pt-BR" dirty="0" err="1"/>
              <a:t>Simulation</a:t>
            </a:r>
            <a:endParaRPr lang="pt-BR" dirty="0"/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18D3D04C-DAF9-44A7-CDB9-77278BD65157}"/>
              </a:ext>
            </a:extLst>
          </p:cNvPr>
          <p:cNvGrpSpPr/>
          <p:nvPr/>
        </p:nvGrpSpPr>
        <p:grpSpPr>
          <a:xfrm>
            <a:off x="2183709" y="6119504"/>
            <a:ext cx="1655177" cy="559672"/>
            <a:chOff x="7695144" y="794843"/>
            <a:chExt cx="3227908" cy="870428"/>
          </a:xfrm>
        </p:grpSpPr>
        <p:sp>
          <p:nvSpPr>
            <p:cNvPr id="33" name="Retângulo Arredondado 32">
              <a:extLst>
                <a:ext uri="{FF2B5EF4-FFF2-40B4-BE49-F238E27FC236}">
                  <a16:creationId xmlns:a16="http://schemas.microsoft.com/office/drawing/2014/main" id="{A3C7208A-1987-AB88-A7E7-4653D1A63E99}"/>
                </a:ext>
              </a:extLst>
            </p:cNvPr>
            <p:cNvSpPr/>
            <p:nvPr/>
          </p:nvSpPr>
          <p:spPr>
            <a:xfrm rot="5400000">
              <a:off x="8873884" y="-383897"/>
              <a:ext cx="870428" cy="3227908"/>
            </a:xfrm>
            <a:prstGeom prst="roundRect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1A18F14-6807-D81D-B1A2-E75050904E6B}"/>
                </a:ext>
              </a:extLst>
            </p:cNvPr>
            <p:cNvSpPr txBox="1"/>
            <p:nvPr/>
          </p:nvSpPr>
          <p:spPr>
            <a:xfrm>
              <a:off x="7823198" y="930919"/>
              <a:ext cx="2971803" cy="478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/>
                <a:t>HPC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B0FBA962-3D07-04CA-914F-C4B91568F0EE}"/>
              </a:ext>
            </a:extLst>
          </p:cNvPr>
          <p:cNvGrpSpPr/>
          <p:nvPr/>
        </p:nvGrpSpPr>
        <p:grpSpPr>
          <a:xfrm>
            <a:off x="3999218" y="6013993"/>
            <a:ext cx="1977513" cy="834923"/>
            <a:chOff x="7695147" y="684850"/>
            <a:chExt cx="3227908" cy="870428"/>
          </a:xfrm>
        </p:grpSpPr>
        <p:sp>
          <p:nvSpPr>
            <p:cNvPr id="36" name="Retângulo Arredondado 35">
              <a:extLst>
                <a:ext uri="{FF2B5EF4-FFF2-40B4-BE49-F238E27FC236}">
                  <a16:creationId xmlns:a16="http://schemas.microsoft.com/office/drawing/2014/main" id="{A99E3014-4848-A026-B06D-D009F15FB219}"/>
                </a:ext>
              </a:extLst>
            </p:cNvPr>
            <p:cNvSpPr/>
            <p:nvPr/>
          </p:nvSpPr>
          <p:spPr>
            <a:xfrm rot="5400000">
              <a:off x="8873887" y="-493890"/>
              <a:ext cx="870428" cy="3227908"/>
            </a:xfrm>
            <a:prstGeom prst="roundRect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C2CCD488-E378-EBA2-3E3B-7C8DDFB03A2A}"/>
                </a:ext>
              </a:extLst>
            </p:cNvPr>
            <p:cNvSpPr txBox="1"/>
            <p:nvPr/>
          </p:nvSpPr>
          <p:spPr>
            <a:xfrm>
              <a:off x="7823198" y="772038"/>
              <a:ext cx="2971802" cy="5454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Computational</a:t>
              </a:r>
              <a:r>
                <a:rPr lang="pt-BR" sz="1400" dirty="0"/>
                <a:t> </a:t>
              </a:r>
              <a:r>
                <a:rPr lang="pt-BR" sz="1400" dirty="0" err="1"/>
                <a:t>Fluid</a:t>
              </a:r>
              <a:r>
                <a:rPr lang="pt-BR" sz="1400" dirty="0"/>
                <a:t> Dynamics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F438380-FA7D-0EB6-FDDF-7B05FD6082B8}"/>
              </a:ext>
            </a:extLst>
          </p:cNvPr>
          <p:cNvGrpSpPr/>
          <p:nvPr/>
        </p:nvGrpSpPr>
        <p:grpSpPr>
          <a:xfrm>
            <a:off x="6142070" y="6119504"/>
            <a:ext cx="1748445" cy="559672"/>
            <a:chOff x="7695144" y="794843"/>
            <a:chExt cx="3227908" cy="870428"/>
          </a:xfrm>
        </p:grpSpPr>
        <p:sp>
          <p:nvSpPr>
            <p:cNvPr id="39" name="Retângulo Arredondado 38">
              <a:extLst>
                <a:ext uri="{FF2B5EF4-FFF2-40B4-BE49-F238E27FC236}">
                  <a16:creationId xmlns:a16="http://schemas.microsoft.com/office/drawing/2014/main" id="{40AB8B21-C59A-F1DE-77F5-67DDD906C2D5}"/>
                </a:ext>
              </a:extLst>
            </p:cNvPr>
            <p:cNvSpPr/>
            <p:nvPr/>
          </p:nvSpPr>
          <p:spPr>
            <a:xfrm rot="5400000">
              <a:off x="8873884" y="-383897"/>
              <a:ext cx="870428" cy="3227908"/>
            </a:xfrm>
            <a:prstGeom prst="roundRect">
              <a:avLst/>
            </a:prstGeom>
            <a:noFill/>
            <a:ln w="38100">
              <a:solidFill>
                <a:srgbClr val="8E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0902407-A792-4A66-9CFE-6A8AA11A6D1B}"/>
                </a:ext>
              </a:extLst>
            </p:cNvPr>
            <p:cNvSpPr txBox="1"/>
            <p:nvPr/>
          </p:nvSpPr>
          <p:spPr>
            <a:xfrm>
              <a:off x="7823198" y="930919"/>
              <a:ext cx="2971803" cy="47866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dirty="0" err="1"/>
                <a:t>Process</a:t>
              </a:r>
              <a:endParaRPr lang="pt-BR" sz="1400" dirty="0"/>
            </a:p>
          </p:txBody>
        </p:sp>
      </p:grpSp>
      <p:sp>
        <p:nvSpPr>
          <p:cNvPr id="41" name="Chave Direita 40">
            <a:extLst>
              <a:ext uri="{FF2B5EF4-FFF2-40B4-BE49-F238E27FC236}">
                <a16:creationId xmlns:a16="http://schemas.microsoft.com/office/drawing/2014/main" id="{AEC5730E-F6F4-6199-C7B4-06E0D74D4A43}"/>
              </a:ext>
            </a:extLst>
          </p:cNvPr>
          <p:cNvSpPr/>
          <p:nvPr/>
        </p:nvSpPr>
        <p:spPr>
          <a:xfrm rot="5400000">
            <a:off x="4358498" y="4250717"/>
            <a:ext cx="648264" cy="2820102"/>
          </a:xfrm>
          <a:prstGeom prst="rightBrace">
            <a:avLst>
              <a:gd name="adj1" fmla="val 53571"/>
              <a:gd name="adj2" fmla="val 50000"/>
            </a:avLst>
          </a:prstGeom>
          <a:ln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84792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7439" y="266081"/>
            <a:ext cx="8952499" cy="461665"/>
          </a:xfrm>
        </p:spPr>
        <p:txBody>
          <a:bodyPr/>
          <a:lstStyle/>
          <a:p>
            <a:r>
              <a:rPr lang="pt-BR" sz="3000" dirty="0"/>
              <a:t>SENAI &amp; CIMATEC Overview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9616" y="4274185"/>
            <a:ext cx="332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Manufacturing and Technology Integrated Center</a:t>
            </a:r>
          </a:p>
          <a:p>
            <a:r>
              <a:rPr lang="en-US" sz="1200" b="1" dirty="0"/>
              <a:t>SENAI CIMATEC created in 2002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7586278" y="980245"/>
            <a:ext cx="1119514" cy="1107526"/>
            <a:chOff x="3819525" y="1032811"/>
            <a:chExt cx="1099050" cy="1087280"/>
          </a:xfrm>
        </p:grpSpPr>
        <p:grpSp>
          <p:nvGrpSpPr>
            <p:cNvPr id="5" name="Agrupar 4"/>
            <p:cNvGrpSpPr/>
            <p:nvPr/>
          </p:nvGrpSpPr>
          <p:grpSpPr>
            <a:xfrm>
              <a:off x="3819525" y="1032811"/>
              <a:ext cx="1099050" cy="1087280"/>
              <a:chOff x="824949" y="1017729"/>
              <a:chExt cx="1909578" cy="1889128"/>
            </a:xfrm>
          </p:grpSpPr>
          <p:pic>
            <p:nvPicPr>
              <p:cNvPr id="85" name="Imagem 84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24949" y="1017729"/>
                <a:ext cx="1909578" cy="1889128"/>
              </a:xfrm>
              <a:prstGeom prst="rect">
                <a:avLst/>
              </a:prstGeom>
            </p:spPr>
          </p:pic>
          <p:pic>
            <p:nvPicPr>
              <p:cNvPr id="86" name="Imagem 85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2154854" y="1704092"/>
                <a:ext cx="429463" cy="470365"/>
              </a:xfrm>
              <a:prstGeom prst="rect">
                <a:avLst/>
              </a:prstGeom>
            </p:spPr>
          </p:pic>
        </p:grpSp>
        <p:grpSp>
          <p:nvGrpSpPr>
            <p:cNvPr id="6" name="Agrupar 5"/>
            <p:cNvGrpSpPr/>
            <p:nvPr/>
          </p:nvGrpSpPr>
          <p:grpSpPr>
            <a:xfrm>
              <a:off x="3929524" y="1161809"/>
              <a:ext cx="940451" cy="843799"/>
              <a:chOff x="3657174" y="1147306"/>
              <a:chExt cx="1634015" cy="1466085"/>
            </a:xfrm>
          </p:grpSpPr>
          <p:grpSp>
            <p:nvGrpSpPr>
              <p:cNvPr id="7" name="Agrupar 6"/>
              <p:cNvGrpSpPr/>
              <p:nvPr/>
            </p:nvGrpSpPr>
            <p:grpSpPr>
              <a:xfrm>
                <a:off x="4812031" y="2030399"/>
                <a:ext cx="82447" cy="82447"/>
                <a:chOff x="1235460" y="1520788"/>
                <a:chExt cx="216024" cy="216024"/>
              </a:xfrm>
            </p:grpSpPr>
            <p:sp>
              <p:nvSpPr>
                <p:cNvPr id="83" name="Elipse 82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Elipse 83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Agrupar 7"/>
              <p:cNvGrpSpPr/>
              <p:nvPr/>
            </p:nvGrpSpPr>
            <p:grpSpPr>
              <a:xfrm>
                <a:off x="4993099" y="2104571"/>
                <a:ext cx="82447" cy="82447"/>
                <a:chOff x="1235460" y="1520788"/>
                <a:chExt cx="216024" cy="216024"/>
              </a:xfrm>
            </p:grpSpPr>
            <p:sp>
              <p:nvSpPr>
                <p:cNvPr id="81" name="Elipse 80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Elipse 81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" name="Agrupar 8"/>
              <p:cNvGrpSpPr/>
              <p:nvPr/>
            </p:nvGrpSpPr>
            <p:grpSpPr>
              <a:xfrm>
                <a:off x="4907249" y="2229683"/>
                <a:ext cx="82447" cy="82447"/>
                <a:chOff x="1235460" y="1520788"/>
                <a:chExt cx="216024" cy="216024"/>
              </a:xfrm>
            </p:grpSpPr>
            <p:sp>
              <p:nvSpPr>
                <p:cNvPr id="79" name="Elipse 78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Elipse 79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" name="Agrupar 9"/>
              <p:cNvGrpSpPr/>
              <p:nvPr/>
            </p:nvGrpSpPr>
            <p:grpSpPr>
              <a:xfrm>
                <a:off x="4642901" y="2206944"/>
                <a:ext cx="82447" cy="82447"/>
                <a:chOff x="1235460" y="1520788"/>
                <a:chExt cx="216024" cy="216024"/>
              </a:xfrm>
            </p:grpSpPr>
            <p:sp>
              <p:nvSpPr>
                <p:cNvPr id="77" name="Elipse 76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Elipse 77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" name="Agrupar 10"/>
              <p:cNvGrpSpPr/>
              <p:nvPr/>
            </p:nvGrpSpPr>
            <p:grpSpPr>
              <a:xfrm>
                <a:off x="4517691" y="2308274"/>
                <a:ext cx="82447" cy="82447"/>
                <a:chOff x="1235460" y="1520788"/>
                <a:chExt cx="216024" cy="216024"/>
              </a:xfrm>
            </p:grpSpPr>
            <p:sp>
              <p:nvSpPr>
                <p:cNvPr id="75" name="Elipse 74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Elipse 75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2" name="Agrupar 11"/>
              <p:cNvGrpSpPr/>
              <p:nvPr/>
            </p:nvGrpSpPr>
            <p:grpSpPr>
              <a:xfrm>
                <a:off x="4592263" y="2424642"/>
                <a:ext cx="82447" cy="82447"/>
                <a:chOff x="1235460" y="1520788"/>
                <a:chExt cx="216024" cy="216024"/>
              </a:xfrm>
            </p:grpSpPr>
            <p:sp>
              <p:nvSpPr>
                <p:cNvPr id="73" name="Elipse 72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Elipse 73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Agrupar 12"/>
              <p:cNvGrpSpPr/>
              <p:nvPr/>
            </p:nvGrpSpPr>
            <p:grpSpPr>
              <a:xfrm>
                <a:off x="4454808" y="2530944"/>
                <a:ext cx="82447" cy="82447"/>
                <a:chOff x="1235460" y="1520788"/>
                <a:chExt cx="216024" cy="216024"/>
              </a:xfrm>
            </p:grpSpPr>
            <p:sp>
              <p:nvSpPr>
                <p:cNvPr id="71" name="Elipse 70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Elipse 71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Agrupar 13"/>
              <p:cNvGrpSpPr/>
              <p:nvPr/>
            </p:nvGrpSpPr>
            <p:grpSpPr>
              <a:xfrm>
                <a:off x="4385970" y="2108165"/>
                <a:ext cx="82447" cy="82447"/>
                <a:chOff x="1235460" y="1520788"/>
                <a:chExt cx="216024" cy="216024"/>
              </a:xfrm>
            </p:grpSpPr>
            <p:sp>
              <p:nvSpPr>
                <p:cNvPr id="69" name="Elipse 68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Elipse 69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Agrupar 14"/>
              <p:cNvGrpSpPr/>
              <p:nvPr/>
            </p:nvGrpSpPr>
            <p:grpSpPr>
              <a:xfrm>
                <a:off x="4642901" y="1941684"/>
                <a:ext cx="82447" cy="82447"/>
                <a:chOff x="1235460" y="1520788"/>
                <a:chExt cx="216024" cy="216024"/>
              </a:xfrm>
            </p:grpSpPr>
            <p:sp>
              <p:nvSpPr>
                <p:cNvPr id="67" name="Elipse 66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Elipse 67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Agrupar 15"/>
              <p:cNvGrpSpPr/>
              <p:nvPr/>
            </p:nvGrpSpPr>
            <p:grpSpPr>
              <a:xfrm>
                <a:off x="4684125" y="1707329"/>
                <a:ext cx="82447" cy="82447"/>
                <a:chOff x="1235460" y="1520788"/>
                <a:chExt cx="216024" cy="216024"/>
              </a:xfrm>
            </p:grpSpPr>
            <p:sp>
              <p:nvSpPr>
                <p:cNvPr id="65" name="Elipse 64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Elipse 65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Agrupar 16"/>
              <p:cNvGrpSpPr/>
              <p:nvPr/>
            </p:nvGrpSpPr>
            <p:grpSpPr>
              <a:xfrm>
                <a:off x="4824801" y="1391216"/>
                <a:ext cx="82447" cy="82447"/>
                <a:chOff x="1235460" y="1520788"/>
                <a:chExt cx="216024" cy="216024"/>
              </a:xfrm>
            </p:grpSpPr>
            <p:sp>
              <p:nvSpPr>
                <p:cNvPr id="63" name="Elipse 62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Elipse 63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Agrupar 17"/>
              <p:cNvGrpSpPr/>
              <p:nvPr/>
            </p:nvGrpSpPr>
            <p:grpSpPr>
              <a:xfrm>
                <a:off x="4933977" y="1566274"/>
                <a:ext cx="82447" cy="82447"/>
                <a:chOff x="1235460" y="1520788"/>
                <a:chExt cx="216024" cy="216024"/>
              </a:xfrm>
            </p:grpSpPr>
            <p:sp>
              <p:nvSpPr>
                <p:cNvPr id="61" name="Elipse 60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Elipse 61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9" name="Agrupar 18"/>
              <p:cNvGrpSpPr/>
              <p:nvPr/>
            </p:nvGrpSpPr>
            <p:grpSpPr>
              <a:xfrm>
                <a:off x="5082408" y="1421973"/>
                <a:ext cx="82447" cy="82447"/>
                <a:chOff x="1235460" y="1520788"/>
                <a:chExt cx="216024" cy="216024"/>
              </a:xfrm>
            </p:grpSpPr>
            <p:sp>
              <p:nvSpPr>
                <p:cNvPr id="59" name="Elipse 58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Elipse 59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" name="Agrupar 19"/>
              <p:cNvGrpSpPr/>
              <p:nvPr/>
            </p:nvGrpSpPr>
            <p:grpSpPr>
              <a:xfrm>
                <a:off x="5203881" y="1491756"/>
                <a:ext cx="82447" cy="82447"/>
                <a:chOff x="1235460" y="1520788"/>
                <a:chExt cx="216024" cy="216024"/>
              </a:xfrm>
            </p:grpSpPr>
            <p:sp>
              <p:nvSpPr>
                <p:cNvPr id="57" name="Elipse 56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Elipse 57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Agrupar 20"/>
              <p:cNvGrpSpPr/>
              <p:nvPr/>
            </p:nvGrpSpPr>
            <p:grpSpPr>
              <a:xfrm>
                <a:off x="5208742" y="1560443"/>
                <a:ext cx="82447" cy="82447"/>
                <a:chOff x="1235460" y="1520788"/>
                <a:chExt cx="216024" cy="216024"/>
              </a:xfrm>
            </p:grpSpPr>
            <p:sp>
              <p:nvSpPr>
                <p:cNvPr id="55" name="Elipse 54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Elipse 55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2" name="Agrupar 21"/>
              <p:cNvGrpSpPr/>
              <p:nvPr/>
            </p:nvGrpSpPr>
            <p:grpSpPr>
              <a:xfrm>
                <a:off x="5203881" y="1621029"/>
                <a:ext cx="82447" cy="82447"/>
                <a:chOff x="1235460" y="1520788"/>
                <a:chExt cx="216024" cy="216024"/>
              </a:xfrm>
            </p:grpSpPr>
            <p:sp>
              <p:nvSpPr>
                <p:cNvPr id="53" name="Elipse 52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Elipse 53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3" name="Agrupar 22"/>
              <p:cNvGrpSpPr/>
              <p:nvPr/>
            </p:nvGrpSpPr>
            <p:grpSpPr>
              <a:xfrm>
                <a:off x="5203881" y="1662709"/>
                <a:ext cx="82447" cy="82447"/>
                <a:chOff x="1235460" y="1520788"/>
                <a:chExt cx="216024" cy="216024"/>
              </a:xfrm>
            </p:grpSpPr>
            <p:sp>
              <p:nvSpPr>
                <p:cNvPr id="51" name="Elipse 50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Elipse 51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4" name="Agrupar 23"/>
              <p:cNvGrpSpPr/>
              <p:nvPr/>
            </p:nvGrpSpPr>
            <p:grpSpPr>
              <a:xfrm>
                <a:off x="5148071" y="1717634"/>
                <a:ext cx="82447" cy="82447"/>
                <a:chOff x="1235460" y="1520788"/>
                <a:chExt cx="216024" cy="216024"/>
              </a:xfrm>
            </p:grpSpPr>
            <p:sp>
              <p:nvSpPr>
                <p:cNvPr id="49" name="Elipse 48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Elipse 49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5" name="Agrupar 24"/>
              <p:cNvGrpSpPr/>
              <p:nvPr/>
            </p:nvGrpSpPr>
            <p:grpSpPr>
              <a:xfrm>
                <a:off x="4328828" y="1769095"/>
                <a:ext cx="82447" cy="82447"/>
                <a:chOff x="1235460" y="1520788"/>
                <a:chExt cx="216024" cy="216024"/>
              </a:xfrm>
            </p:grpSpPr>
            <p:sp>
              <p:nvSpPr>
                <p:cNvPr id="47" name="Elipse 46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Elipse 47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Agrupar 25"/>
              <p:cNvGrpSpPr/>
              <p:nvPr/>
            </p:nvGrpSpPr>
            <p:grpSpPr>
              <a:xfrm>
                <a:off x="4010830" y="1721570"/>
                <a:ext cx="82447" cy="82447"/>
                <a:chOff x="1235460" y="1520788"/>
                <a:chExt cx="216024" cy="216024"/>
              </a:xfrm>
            </p:grpSpPr>
            <p:sp>
              <p:nvSpPr>
                <p:cNvPr id="45" name="Elipse 44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Elipse 45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" name="Agrupar 26"/>
              <p:cNvGrpSpPr/>
              <p:nvPr/>
            </p:nvGrpSpPr>
            <p:grpSpPr>
              <a:xfrm>
                <a:off x="3657174" y="1660387"/>
                <a:ext cx="82447" cy="82447"/>
                <a:chOff x="1235460" y="1520788"/>
                <a:chExt cx="216024" cy="216024"/>
              </a:xfrm>
            </p:grpSpPr>
            <p:sp>
              <p:nvSpPr>
                <p:cNvPr id="43" name="Elipse 42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Elipse 43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" name="Agrupar 27"/>
              <p:cNvGrpSpPr/>
              <p:nvPr/>
            </p:nvGrpSpPr>
            <p:grpSpPr>
              <a:xfrm>
                <a:off x="4010830" y="1380749"/>
                <a:ext cx="82447" cy="82447"/>
                <a:chOff x="1235460" y="1520788"/>
                <a:chExt cx="216024" cy="216024"/>
              </a:xfrm>
            </p:grpSpPr>
            <p:sp>
              <p:nvSpPr>
                <p:cNvPr id="41" name="Elipse 40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Elipse 41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9" name="Agrupar 28"/>
              <p:cNvGrpSpPr/>
              <p:nvPr/>
            </p:nvGrpSpPr>
            <p:grpSpPr>
              <a:xfrm>
                <a:off x="4101144" y="1153643"/>
                <a:ext cx="82447" cy="82447"/>
                <a:chOff x="1235460" y="1520788"/>
                <a:chExt cx="216024" cy="216024"/>
              </a:xfrm>
            </p:grpSpPr>
            <p:sp>
              <p:nvSpPr>
                <p:cNvPr id="39" name="Elipse 38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Elipse 39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" name="Agrupar 29"/>
              <p:cNvGrpSpPr/>
              <p:nvPr/>
            </p:nvGrpSpPr>
            <p:grpSpPr>
              <a:xfrm>
                <a:off x="4440170" y="1380749"/>
                <a:ext cx="82447" cy="82447"/>
                <a:chOff x="1235460" y="1520788"/>
                <a:chExt cx="216024" cy="216024"/>
              </a:xfrm>
            </p:grpSpPr>
            <p:sp>
              <p:nvSpPr>
                <p:cNvPr id="37" name="Elipse 36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Elipse 37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" name="Agrupar 30"/>
              <p:cNvGrpSpPr/>
              <p:nvPr/>
            </p:nvGrpSpPr>
            <p:grpSpPr>
              <a:xfrm>
                <a:off x="4509815" y="1147306"/>
                <a:ext cx="82447" cy="82447"/>
                <a:chOff x="1235460" y="1520788"/>
                <a:chExt cx="216024" cy="216024"/>
              </a:xfrm>
            </p:grpSpPr>
            <p:sp>
              <p:nvSpPr>
                <p:cNvPr id="35" name="Elipse 34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Elipse 35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2" name="Agrupar 31"/>
              <p:cNvGrpSpPr/>
              <p:nvPr/>
            </p:nvGrpSpPr>
            <p:grpSpPr>
              <a:xfrm>
                <a:off x="4935881" y="1779463"/>
                <a:ext cx="82447" cy="82447"/>
                <a:chOff x="1235460" y="1520788"/>
                <a:chExt cx="216024" cy="216024"/>
              </a:xfrm>
            </p:grpSpPr>
            <p:sp>
              <p:nvSpPr>
                <p:cNvPr id="33" name="Elipse 32"/>
                <p:cNvSpPr/>
                <p:nvPr/>
              </p:nvSpPr>
              <p:spPr>
                <a:xfrm>
                  <a:off x="1235460" y="1520788"/>
                  <a:ext cx="216024" cy="216024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Elipse 33"/>
                <p:cNvSpPr/>
                <p:nvPr/>
              </p:nvSpPr>
              <p:spPr>
                <a:xfrm>
                  <a:off x="1292517" y="1574788"/>
                  <a:ext cx="108000" cy="108000"/>
                </a:xfrm>
                <a:prstGeom prst="ellipse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58787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pt-BR" sz="1543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87" name="Picture 4" descr="https://upload.wikimedia.org/wikipedia/commons/3/3c/Senai_logo_ol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19" y="1108223"/>
            <a:ext cx="1330576" cy="85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CaixaDeTexto 87"/>
          <p:cNvSpPr txBox="1"/>
          <p:nvPr/>
        </p:nvSpPr>
        <p:spPr>
          <a:xfrm>
            <a:off x="2009857" y="1103121"/>
            <a:ext cx="23094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National Service of </a:t>
            </a:r>
          </a:p>
          <a:p>
            <a:r>
              <a:rPr lang="en-US" sz="1200" b="1" dirty="0"/>
              <a:t>Industrial Training (SENAI)</a:t>
            </a:r>
          </a:p>
          <a:p>
            <a:endParaRPr lang="en-US" sz="1200" b="1" dirty="0"/>
          </a:p>
          <a:p>
            <a:r>
              <a:rPr lang="en-US" sz="1200" b="1" dirty="0"/>
              <a:t>Private and Non-profit</a:t>
            </a:r>
          </a:p>
          <a:p>
            <a:r>
              <a:rPr lang="en-US" sz="1200" b="1" dirty="0"/>
              <a:t>Created by decree of law in 1942 </a:t>
            </a:r>
          </a:p>
        </p:txBody>
      </p:sp>
      <p:sp>
        <p:nvSpPr>
          <p:cNvPr id="89" name="CaixaDeTexto 88"/>
          <p:cNvSpPr txBox="1"/>
          <p:nvPr/>
        </p:nvSpPr>
        <p:spPr>
          <a:xfrm>
            <a:off x="5472017" y="1333953"/>
            <a:ext cx="2275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Mission: provide the Manpower </a:t>
            </a:r>
          </a:p>
          <a:p>
            <a:r>
              <a:rPr lang="en-US" sz="1200" b="1" dirty="0"/>
              <a:t>training to Brazilian Industry</a:t>
            </a:r>
            <a:endParaRPr lang="pt-BR" sz="1200" b="1" dirty="0"/>
          </a:p>
        </p:txBody>
      </p:sp>
      <p:pic>
        <p:nvPicPr>
          <p:cNvPr id="90" name="Picture 2" descr="Os 70 anos da Escola Senai Oscar Rodrigues Alves - Portal E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091" y="1223372"/>
            <a:ext cx="1035455" cy="6212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1" name="CaixaDeTexto 90"/>
          <p:cNvSpPr txBox="1"/>
          <p:nvPr/>
        </p:nvSpPr>
        <p:spPr>
          <a:xfrm>
            <a:off x="8832792" y="1307809"/>
            <a:ext cx="3204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SENAI is present in all 27 states in Brazil </a:t>
            </a:r>
          </a:p>
          <a:p>
            <a:r>
              <a:rPr lang="en-US" sz="1200" b="1" dirty="0"/>
              <a:t>Represent all the sectors of the Brazilian </a:t>
            </a:r>
          </a:p>
          <a:p>
            <a:r>
              <a:rPr lang="en-US" sz="1200" b="1" dirty="0"/>
              <a:t>industry</a:t>
            </a:r>
            <a:endParaRPr lang="pt-BR" sz="1200" b="1" dirty="0"/>
          </a:p>
        </p:txBody>
      </p:sp>
      <p:grpSp>
        <p:nvGrpSpPr>
          <p:cNvPr id="92" name="Agrupar 91"/>
          <p:cNvGrpSpPr/>
          <p:nvPr/>
        </p:nvGrpSpPr>
        <p:grpSpPr>
          <a:xfrm>
            <a:off x="3304924" y="2680524"/>
            <a:ext cx="2714903" cy="1087280"/>
            <a:chOff x="3304924" y="2629724"/>
            <a:chExt cx="2714903" cy="1087280"/>
          </a:xfrm>
        </p:grpSpPr>
        <p:grpSp>
          <p:nvGrpSpPr>
            <p:cNvPr id="93" name="Agrupar 92"/>
            <p:cNvGrpSpPr/>
            <p:nvPr/>
          </p:nvGrpSpPr>
          <p:grpSpPr>
            <a:xfrm>
              <a:off x="3304924" y="2629724"/>
              <a:ext cx="1099050" cy="1087280"/>
              <a:chOff x="549739" y="2558057"/>
              <a:chExt cx="1099050" cy="1087280"/>
            </a:xfrm>
          </p:grpSpPr>
          <p:pic>
            <p:nvPicPr>
              <p:cNvPr id="97" name="Imagem 96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49739" y="2558057"/>
                <a:ext cx="1099050" cy="1087280"/>
              </a:xfrm>
              <a:prstGeom prst="rect">
                <a:avLst/>
              </a:prstGeom>
            </p:spPr>
          </p:pic>
          <p:pic>
            <p:nvPicPr>
              <p:cNvPr id="98" name="Imagem 97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315161" y="2953090"/>
                <a:ext cx="247176" cy="270717"/>
              </a:xfrm>
              <a:prstGeom prst="rect">
                <a:avLst/>
              </a:prstGeom>
            </p:spPr>
          </p:pic>
        </p:grpSp>
        <p:grpSp>
          <p:nvGrpSpPr>
            <p:cNvPr id="94" name="Agrupar 93"/>
            <p:cNvGrpSpPr/>
            <p:nvPr/>
          </p:nvGrpSpPr>
          <p:grpSpPr>
            <a:xfrm>
              <a:off x="4069861" y="2766820"/>
              <a:ext cx="1949966" cy="786589"/>
              <a:chOff x="4587745" y="1167934"/>
              <a:chExt cx="1949966" cy="786589"/>
            </a:xfrm>
          </p:grpSpPr>
          <p:pic>
            <p:nvPicPr>
              <p:cNvPr id="95" name="Imagem 94"/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4587745" y="1426667"/>
                <a:ext cx="247176" cy="270717"/>
              </a:xfrm>
              <a:prstGeom prst="rect">
                <a:avLst/>
              </a:prstGeom>
            </p:spPr>
          </p:pic>
          <p:pic>
            <p:nvPicPr>
              <p:cNvPr id="96" name="Imagem 9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57217" y="1167934"/>
                <a:ext cx="1480494" cy="786589"/>
              </a:xfrm>
              <a:prstGeom prst="rect">
                <a:avLst/>
              </a:prstGeom>
            </p:spPr>
          </p:pic>
        </p:grpSp>
      </p:grpSp>
      <p:pic>
        <p:nvPicPr>
          <p:cNvPr id="99" name="Imagem 98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6351" y="2587312"/>
            <a:ext cx="1264638" cy="1264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39700" dist="88900" dir="2700000" algn="tl" rotWithShape="0">
              <a:prstClr val="black">
                <a:alpha val="20000"/>
              </a:prstClr>
            </a:outerShdw>
          </a:effectLst>
        </p:spPr>
      </p:pic>
      <p:sp>
        <p:nvSpPr>
          <p:cNvPr id="100" name="CaixaDeTexto 99"/>
          <p:cNvSpPr txBox="1"/>
          <p:nvPr/>
        </p:nvSpPr>
        <p:spPr>
          <a:xfrm>
            <a:off x="-13999" y="2757922"/>
            <a:ext cx="16903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Over the years the </a:t>
            </a:r>
          </a:p>
          <a:p>
            <a:r>
              <a:rPr lang="en-US" sz="1200" b="1" dirty="0"/>
              <a:t>industry needs  change </a:t>
            </a:r>
          </a:p>
          <a:p>
            <a:r>
              <a:rPr lang="en-US" sz="1200" b="1" dirty="0"/>
              <a:t>focusing in increasing </a:t>
            </a:r>
          </a:p>
          <a:p>
            <a:r>
              <a:rPr lang="en-US" sz="1200" b="1" dirty="0"/>
              <a:t>sustainability and new </a:t>
            </a:r>
          </a:p>
          <a:p>
            <a:r>
              <a:rPr lang="en-US" sz="1200" b="1" dirty="0"/>
              <a:t>ways of innovation.</a:t>
            </a:r>
          </a:p>
        </p:txBody>
      </p:sp>
      <p:sp>
        <p:nvSpPr>
          <p:cNvPr id="101" name="CaixaDeTexto 100"/>
          <p:cNvSpPr txBox="1"/>
          <p:nvPr/>
        </p:nvSpPr>
        <p:spPr>
          <a:xfrm>
            <a:off x="4577433" y="3689742"/>
            <a:ext cx="1599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Located at Bahia State</a:t>
            </a:r>
          </a:p>
        </p:txBody>
      </p:sp>
      <p:grpSp>
        <p:nvGrpSpPr>
          <p:cNvPr id="102" name="Agrupar 101"/>
          <p:cNvGrpSpPr>
            <a:grpSpLocks noChangeAspect="1"/>
          </p:cNvGrpSpPr>
          <p:nvPr/>
        </p:nvGrpSpPr>
        <p:grpSpPr>
          <a:xfrm>
            <a:off x="6295351" y="2097257"/>
            <a:ext cx="2909960" cy="2374642"/>
            <a:chOff x="5795795" y="1579687"/>
            <a:chExt cx="5416406" cy="4419983"/>
          </a:xfrm>
        </p:grpSpPr>
        <p:pic>
          <p:nvPicPr>
            <p:cNvPr id="103" name="Imagem 10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795795" y="1579687"/>
              <a:ext cx="4548010" cy="4419983"/>
            </a:xfrm>
            <a:prstGeom prst="rect">
              <a:avLst/>
            </a:prstGeom>
          </p:spPr>
        </p:pic>
        <p:pic>
          <p:nvPicPr>
            <p:cNvPr id="104" name="Imagem 10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2403" y="2158977"/>
              <a:ext cx="3939798" cy="2982870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pic>
        <p:nvPicPr>
          <p:cNvPr id="105" name="Imagem 10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16" y="2255906"/>
            <a:ext cx="1594454" cy="2113482"/>
          </a:xfrm>
          <a:prstGeom prst="rect">
            <a:avLst/>
          </a:prstGeom>
        </p:spPr>
      </p:pic>
      <p:pic>
        <p:nvPicPr>
          <p:cNvPr id="106" name="Espaço Reservado para Conteúdo 5"/>
          <p:cNvPicPr>
            <a:picLocks noChangeAspect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54" t="20683" r="19525" b="31994"/>
          <a:stretch/>
        </p:blipFill>
        <p:spPr>
          <a:xfrm>
            <a:off x="0" y="4716455"/>
            <a:ext cx="6184899" cy="2273300"/>
          </a:xfrm>
          <a:prstGeom prst="rect">
            <a:avLst/>
          </a:prstGeom>
        </p:spPr>
      </p:pic>
      <p:sp>
        <p:nvSpPr>
          <p:cNvPr id="107" name="Retângulo 106"/>
          <p:cNvSpPr/>
          <p:nvPr/>
        </p:nvSpPr>
        <p:spPr>
          <a:xfrm>
            <a:off x="-38374" y="4716455"/>
            <a:ext cx="3185771" cy="225073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8" name="Imagem 107"/>
          <p:cNvPicPr>
            <a:picLocks noChangeAspect="1"/>
          </p:cNvPicPr>
          <p:nvPr/>
        </p:nvPicPr>
        <p:blipFill rotWithShape="1">
          <a:blip r:embed="rId13"/>
          <a:srcRect t="31294" b="1022"/>
          <a:stretch/>
        </p:blipFill>
        <p:spPr>
          <a:xfrm>
            <a:off x="6091631" y="4716455"/>
            <a:ext cx="6100369" cy="2250730"/>
          </a:xfrm>
          <a:prstGeom prst="rect">
            <a:avLst/>
          </a:prstGeom>
        </p:spPr>
      </p:pic>
      <p:sp>
        <p:nvSpPr>
          <p:cNvPr id="109" name="Retângulo 108"/>
          <p:cNvSpPr/>
          <p:nvPr/>
        </p:nvSpPr>
        <p:spPr>
          <a:xfrm>
            <a:off x="6095999" y="4716455"/>
            <a:ext cx="3185771" cy="226955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0" name="Retângulo 109"/>
          <p:cNvSpPr/>
          <p:nvPr/>
        </p:nvSpPr>
        <p:spPr>
          <a:xfrm flipH="1">
            <a:off x="4370304" y="4716455"/>
            <a:ext cx="1815181" cy="2269555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1" name="Retângulo 110"/>
          <p:cNvSpPr/>
          <p:nvPr/>
        </p:nvSpPr>
        <p:spPr>
          <a:xfrm>
            <a:off x="195838" y="4975452"/>
            <a:ext cx="1877713" cy="280857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2" name="Imagem 111"/>
          <p:cNvPicPr>
            <a:picLocks noChangeAspect="1"/>
          </p:cNvPicPr>
          <p:nvPr/>
        </p:nvPicPr>
        <p:blipFill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" y="5038862"/>
            <a:ext cx="173696" cy="173696"/>
          </a:xfrm>
          <a:prstGeom prst="rect">
            <a:avLst/>
          </a:prstGeom>
        </p:spPr>
      </p:pic>
      <p:sp>
        <p:nvSpPr>
          <p:cNvPr id="113" name="Retângulo 112"/>
          <p:cNvSpPr/>
          <p:nvPr/>
        </p:nvSpPr>
        <p:spPr>
          <a:xfrm>
            <a:off x="195838" y="5391274"/>
            <a:ext cx="1877713" cy="315832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4" name="Retângulo 113"/>
          <p:cNvSpPr/>
          <p:nvPr/>
        </p:nvSpPr>
        <p:spPr>
          <a:xfrm>
            <a:off x="195838" y="5819947"/>
            <a:ext cx="1877713" cy="316745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5" name="Imagem 114"/>
          <p:cNvPicPr>
            <a:picLocks noChangeAspect="1"/>
          </p:cNvPicPr>
          <p:nvPr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" y="5427575"/>
            <a:ext cx="241319" cy="241319"/>
          </a:xfrm>
          <a:prstGeom prst="rect">
            <a:avLst/>
          </a:prstGeom>
        </p:spPr>
      </p:pic>
      <p:pic>
        <p:nvPicPr>
          <p:cNvPr id="116" name="Imagem 115"/>
          <p:cNvPicPr>
            <a:picLocks noChangeAspect="1"/>
          </p:cNvPicPr>
          <p:nvPr/>
        </p:nvPicPr>
        <p:blipFill>
          <a:blip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" y="5852421"/>
            <a:ext cx="244605" cy="244605"/>
          </a:xfrm>
          <a:prstGeom prst="rect">
            <a:avLst/>
          </a:prstGeom>
        </p:spPr>
      </p:pic>
      <p:sp>
        <p:nvSpPr>
          <p:cNvPr id="117" name="Retângulo 116"/>
          <p:cNvSpPr/>
          <p:nvPr/>
        </p:nvSpPr>
        <p:spPr>
          <a:xfrm>
            <a:off x="195838" y="6278422"/>
            <a:ext cx="1877713" cy="308706"/>
          </a:xfrm>
          <a:prstGeom prst="rect">
            <a:avLst/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18" name="Imagem 117"/>
          <p:cNvPicPr>
            <a:picLocks noChangeAspect="1"/>
          </p:cNvPicPr>
          <p:nvPr/>
        </p:nvPicPr>
        <p:blipFill>
          <a:blip r:embed="rId1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94" y="6303257"/>
            <a:ext cx="254944" cy="254944"/>
          </a:xfrm>
          <a:prstGeom prst="rect">
            <a:avLst/>
          </a:prstGeom>
        </p:spPr>
      </p:pic>
      <p:sp>
        <p:nvSpPr>
          <p:cNvPr id="119" name="CaixaDeTexto 118"/>
          <p:cNvSpPr txBox="1"/>
          <p:nvPr/>
        </p:nvSpPr>
        <p:spPr>
          <a:xfrm>
            <a:off x="479845" y="5017612"/>
            <a:ext cx="1701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4 Buildings      35.000 m²</a:t>
            </a:r>
          </a:p>
        </p:txBody>
      </p:sp>
      <p:sp>
        <p:nvSpPr>
          <p:cNvPr id="120" name="CaixaDeTexto 119"/>
          <p:cNvSpPr txBox="1"/>
          <p:nvPr/>
        </p:nvSpPr>
        <p:spPr>
          <a:xfrm>
            <a:off x="479845" y="5441335"/>
            <a:ext cx="16097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US$200 mi investments</a:t>
            </a:r>
          </a:p>
        </p:txBody>
      </p:sp>
      <p:sp>
        <p:nvSpPr>
          <p:cNvPr id="121" name="CaixaDeTexto 120"/>
          <p:cNvSpPr txBox="1"/>
          <p:nvPr/>
        </p:nvSpPr>
        <p:spPr>
          <a:xfrm>
            <a:off x="479845" y="5857106"/>
            <a:ext cx="13131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42 competence areas</a:t>
            </a:r>
          </a:p>
        </p:txBody>
      </p:sp>
      <p:sp>
        <p:nvSpPr>
          <p:cNvPr id="122" name="CaixaDeTexto 121"/>
          <p:cNvSpPr txBox="1"/>
          <p:nvPr/>
        </p:nvSpPr>
        <p:spPr>
          <a:xfrm>
            <a:off x="479845" y="6307618"/>
            <a:ext cx="928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1K employees</a:t>
            </a:r>
          </a:p>
        </p:txBody>
      </p:sp>
      <p:pic>
        <p:nvPicPr>
          <p:cNvPr id="123" name="Imagem 122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60" y="5043578"/>
            <a:ext cx="159952" cy="159952"/>
          </a:xfrm>
          <a:prstGeom prst="rect">
            <a:avLst/>
          </a:prstGeom>
        </p:spPr>
      </p:pic>
      <p:sp>
        <p:nvSpPr>
          <p:cNvPr id="124" name="CaixaDeTexto 123"/>
          <p:cNvSpPr txBox="1"/>
          <p:nvPr/>
        </p:nvSpPr>
        <p:spPr>
          <a:xfrm>
            <a:off x="10925430" y="4717315"/>
            <a:ext cx="11265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CIMATEC PARK</a:t>
            </a:r>
          </a:p>
        </p:txBody>
      </p:sp>
      <p:sp>
        <p:nvSpPr>
          <p:cNvPr id="125" name="CaixaDeTexto 124"/>
          <p:cNvSpPr txBox="1"/>
          <p:nvPr/>
        </p:nvSpPr>
        <p:spPr>
          <a:xfrm>
            <a:off x="4980733" y="4784657"/>
            <a:ext cx="755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CIMATEC</a:t>
            </a:r>
          </a:p>
        </p:txBody>
      </p:sp>
      <p:sp>
        <p:nvSpPr>
          <p:cNvPr id="126" name="Retângulo 125"/>
          <p:cNvSpPr/>
          <p:nvPr/>
        </p:nvSpPr>
        <p:spPr>
          <a:xfrm>
            <a:off x="6227224" y="4975452"/>
            <a:ext cx="1877713" cy="28085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27" name="Imagem 126"/>
          <p:cNvPicPr>
            <a:picLocks noChangeAspect="1"/>
          </p:cNvPicPr>
          <p:nvPr/>
        </p:nvPicPr>
        <p:blipFill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80" y="5038862"/>
            <a:ext cx="173696" cy="173696"/>
          </a:xfrm>
          <a:prstGeom prst="rect">
            <a:avLst/>
          </a:prstGeom>
        </p:spPr>
      </p:pic>
      <p:sp>
        <p:nvSpPr>
          <p:cNvPr id="128" name="Retângulo 127"/>
          <p:cNvSpPr/>
          <p:nvPr/>
        </p:nvSpPr>
        <p:spPr>
          <a:xfrm>
            <a:off x="6227224" y="5391274"/>
            <a:ext cx="1877713" cy="31583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9" name="Retângulo 128"/>
          <p:cNvSpPr/>
          <p:nvPr/>
        </p:nvSpPr>
        <p:spPr>
          <a:xfrm>
            <a:off x="6227224" y="5819947"/>
            <a:ext cx="1877713" cy="31674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130" name="Imagem 129"/>
          <p:cNvPicPr>
            <a:picLocks noChangeAspect="1"/>
          </p:cNvPicPr>
          <p:nvPr/>
        </p:nvPicPr>
        <p:blipFill>
          <a:blip r:embed="rId1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80" y="5427575"/>
            <a:ext cx="241319" cy="241319"/>
          </a:xfrm>
          <a:prstGeom prst="rect">
            <a:avLst/>
          </a:prstGeom>
        </p:spPr>
      </p:pic>
      <p:pic>
        <p:nvPicPr>
          <p:cNvPr id="131" name="Imagem 130"/>
          <p:cNvPicPr>
            <a:picLocks noChangeAspect="1"/>
          </p:cNvPicPr>
          <p:nvPr/>
        </p:nvPicPr>
        <p:blipFill>
          <a:blip r:embed="rId1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80" y="5852421"/>
            <a:ext cx="244605" cy="244605"/>
          </a:xfrm>
          <a:prstGeom prst="rect">
            <a:avLst/>
          </a:prstGeom>
        </p:spPr>
      </p:pic>
      <p:sp>
        <p:nvSpPr>
          <p:cNvPr id="132" name="Retângulo 131"/>
          <p:cNvSpPr/>
          <p:nvPr/>
        </p:nvSpPr>
        <p:spPr>
          <a:xfrm>
            <a:off x="6227224" y="6278422"/>
            <a:ext cx="1877713" cy="30870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33" name="CaixaDeTexto 132"/>
          <p:cNvSpPr txBox="1"/>
          <p:nvPr/>
        </p:nvSpPr>
        <p:spPr>
          <a:xfrm>
            <a:off x="6465511" y="5009992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11 Buildings     65.000 m²</a:t>
            </a:r>
          </a:p>
        </p:txBody>
      </p:sp>
      <p:sp>
        <p:nvSpPr>
          <p:cNvPr id="134" name="CaixaDeTexto 133"/>
          <p:cNvSpPr txBox="1"/>
          <p:nvPr/>
        </p:nvSpPr>
        <p:spPr>
          <a:xfrm>
            <a:off x="6511231" y="5426095"/>
            <a:ext cx="1159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US$ 50 mi Phase 1</a:t>
            </a:r>
          </a:p>
        </p:txBody>
      </p:sp>
      <p:sp>
        <p:nvSpPr>
          <p:cNvPr id="135" name="CaixaDeTexto 134"/>
          <p:cNvSpPr txBox="1"/>
          <p:nvPr/>
        </p:nvSpPr>
        <p:spPr>
          <a:xfrm>
            <a:off x="6410314" y="5854516"/>
            <a:ext cx="16017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10 Heavy Industry Projects</a:t>
            </a:r>
          </a:p>
        </p:txBody>
      </p:sp>
      <p:sp>
        <p:nvSpPr>
          <p:cNvPr id="136" name="CaixaDeTexto 135"/>
          <p:cNvSpPr txBox="1"/>
          <p:nvPr/>
        </p:nvSpPr>
        <p:spPr>
          <a:xfrm>
            <a:off x="6488371" y="6307618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Total Area 4,000,000 m²</a:t>
            </a:r>
          </a:p>
        </p:txBody>
      </p:sp>
      <p:pic>
        <p:nvPicPr>
          <p:cNvPr id="137" name="Imagem 136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46" y="5043578"/>
            <a:ext cx="159952" cy="159952"/>
          </a:xfrm>
          <a:prstGeom prst="rect">
            <a:avLst/>
          </a:prstGeom>
        </p:spPr>
      </p:pic>
      <p:pic>
        <p:nvPicPr>
          <p:cNvPr id="138" name="Imagem 137"/>
          <p:cNvPicPr>
            <a:picLocks noChangeAspect="1"/>
          </p:cNvPicPr>
          <p:nvPr/>
        </p:nvPicPr>
        <p:blipFill>
          <a:blip r:embed="rId1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797" y="6360241"/>
            <a:ext cx="153262" cy="153262"/>
          </a:xfrm>
          <a:prstGeom prst="rect">
            <a:avLst/>
          </a:prstGeom>
        </p:spPr>
      </p:pic>
      <p:sp>
        <p:nvSpPr>
          <p:cNvPr id="139" name="CaixaDeTexto 138"/>
          <p:cNvSpPr txBox="1"/>
          <p:nvPr/>
        </p:nvSpPr>
        <p:spPr>
          <a:xfrm>
            <a:off x="9873045" y="4444090"/>
            <a:ext cx="20939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CIMATEC Park created in 2019</a:t>
            </a:r>
          </a:p>
        </p:txBody>
      </p:sp>
    </p:spTree>
    <p:extLst>
      <p:ext uri="{BB962C8B-B14F-4D97-AF65-F5344CB8AC3E}">
        <p14:creationId xmlns:p14="http://schemas.microsoft.com/office/powerpoint/2010/main" val="377255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201679" y="1355650"/>
            <a:ext cx="11823823" cy="5224895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13" name="CaixaDeTexto 12"/>
          <p:cNvSpPr txBox="1"/>
          <p:nvPr/>
        </p:nvSpPr>
        <p:spPr>
          <a:xfrm>
            <a:off x="236311" y="139037"/>
            <a:ext cx="31133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b="1" dirty="0" err="1">
                <a:solidFill>
                  <a:srgbClr val="00B0F0"/>
                </a:solidFill>
              </a:rPr>
              <a:t>TecnoRed</a:t>
            </a:r>
            <a:r>
              <a:rPr lang="pt-BR" sz="3200" b="1" dirty="0">
                <a:solidFill>
                  <a:srgbClr val="00B0F0"/>
                </a:solidFill>
              </a:rPr>
              <a:t>-CFD</a:t>
            </a:r>
            <a:endParaRPr lang="pt-BR" sz="4000" b="1" dirty="0">
              <a:solidFill>
                <a:srgbClr val="00B0F0"/>
              </a:solidFill>
            </a:endParaRPr>
          </a:p>
        </p:txBody>
      </p:sp>
      <p:pic>
        <p:nvPicPr>
          <p:cNvPr id="4" name="image10.png">
            <a:extLst>
              <a:ext uri="{FF2B5EF4-FFF2-40B4-BE49-F238E27FC236}">
                <a16:creationId xmlns:a16="http://schemas.microsoft.com/office/drawing/2014/main" id="{D5EFBE51-B60E-E25F-FB01-2C2AE053A5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3368"/>
          <a:stretch>
            <a:fillRect/>
          </a:stretch>
        </p:blipFill>
        <p:spPr bwMode="auto">
          <a:xfrm>
            <a:off x="833378" y="1606060"/>
            <a:ext cx="8154997" cy="4077110"/>
          </a:xfrm>
          <a:prstGeom prst="rect">
            <a:avLst/>
          </a:prstGeom>
        </p:spPr>
      </p:pic>
      <p:pic>
        <p:nvPicPr>
          <p:cNvPr id="5" name="Image1">
            <a:extLst>
              <a:ext uri="{FF2B5EF4-FFF2-40B4-BE49-F238E27FC236}">
                <a16:creationId xmlns:a16="http://schemas.microsoft.com/office/drawing/2014/main" id="{F6E1C205-0B24-A69D-FC99-991535095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091999" y="1513237"/>
            <a:ext cx="5792752" cy="358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684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965" y="0"/>
            <a:ext cx="1220992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40674" y="867095"/>
            <a:ext cx="570380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200" dirty="0">
                <a:solidFill>
                  <a:srgbClr val="00B0F0"/>
                </a:solidFill>
                <a:latin typeface="Calibri" panose="020F0502020204030204"/>
                <a:ea typeface="+mn-ea"/>
              </a:rPr>
              <a:t>E</a:t>
            </a:r>
            <a:r>
              <a:rPr kumimoji="0" lang="pt-BR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ngineering</a:t>
            </a:r>
            <a:r>
              <a:rPr kumimoji="0" lang="pt-BR" sz="7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endParaRPr kumimoji="0" lang="pt-BR" sz="7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Reservoirs</a:t>
            </a:r>
            <a:endParaRPr kumimoji="0" lang="pt-BR" sz="8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703385" y="3540367"/>
            <a:ext cx="0" cy="33176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844063" y="4045021"/>
            <a:ext cx="4862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aimed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improve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computational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developed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CENPES for use in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area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reservoir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engineering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92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201679" y="1355650"/>
            <a:ext cx="11823823" cy="5224895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13" name="CaixaDeTexto 12"/>
          <p:cNvSpPr txBox="1"/>
          <p:nvPr/>
        </p:nvSpPr>
        <p:spPr>
          <a:xfrm>
            <a:off x="236311" y="139037"/>
            <a:ext cx="455765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pPr lvl="0"/>
            <a:r>
              <a:rPr lang="pt-BR" sz="3200" b="1" dirty="0" err="1">
                <a:solidFill>
                  <a:srgbClr val="00B0F0"/>
                </a:solidFill>
              </a:rPr>
              <a:t>Reservoir</a:t>
            </a:r>
            <a:r>
              <a:rPr lang="pt-BR" sz="3200" b="1" dirty="0">
                <a:solidFill>
                  <a:srgbClr val="00B0F0"/>
                </a:solidFill>
              </a:rPr>
              <a:t> </a:t>
            </a:r>
            <a:r>
              <a:rPr lang="pt-BR" sz="3200" b="1" dirty="0" err="1">
                <a:solidFill>
                  <a:srgbClr val="00B0F0"/>
                </a:solidFill>
              </a:rPr>
              <a:t>Engineering</a:t>
            </a:r>
            <a:endParaRPr lang="pt-BR" sz="4000" b="1" dirty="0">
              <a:solidFill>
                <a:srgbClr val="00B0F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200C0EC-A5A7-E99C-2527-77820FC932B2}"/>
              </a:ext>
            </a:extLst>
          </p:cNvPr>
          <p:cNvSpPr txBox="1"/>
          <p:nvPr/>
        </p:nvSpPr>
        <p:spPr>
          <a:xfrm>
            <a:off x="201679" y="1405176"/>
            <a:ext cx="31165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/>
              <a:t>Code Optimization and Portability:</a:t>
            </a:r>
          </a:p>
          <a:p>
            <a:endParaRPr lang="en-US" sz="1400" b="1" u="sng" dirty="0"/>
          </a:p>
          <a:p>
            <a:r>
              <a:rPr lang="en-US" sz="1400" b="1" dirty="0"/>
              <a:t>Adaptation to new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SOLVERBR</a:t>
            </a:r>
          </a:p>
          <a:p>
            <a:endParaRPr lang="en-US" sz="1400" b="1" dirty="0"/>
          </a:p>
          <a:p>
            <a:r>
              <a:rPr lang="en-US" sz="1400" b="1" dirty="0"/>
              <a:t>Performance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PETSc</a:t>
            </a:r>
            <a:endParaRPr lang="en-US" sz="1400" b="1" dirty="0"/>
          </a:p>
          <a:p>
            <a:endParaRPr lang="en-US" sz="1400" b="1" dirty="0"/>
          </a:p>
          <a:p>
            <a:r>
              <a:rPr lang="en-US" sz="1400" b="1" dirty="0"/>
              <a:t>Performance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SPEEDUP</a:t>
            </a:r>
            <a:endParaRPr lang="pt-BR" sz="1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EA769A-777D-8C26-1A63-2D33E6720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1932" y="1593649"/>
            <a:ext cx="6778389" cy="402639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85A9185-0948-DBDB-1C4F-F6328B5AA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0" y="3326923"/>
            <a:ext cx="5185732" cy="28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1981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965" y="-22034"/>
            <a:ext cx="1220992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40674" y="867095"/>
            <a:ext cx="259558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SPEED</a:t>
            </a:r>
            <a:endParaRPr kumimoji="0" lang="pt-BR" sz="8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703385" y="3540367"/>
            <a:ext cx="0" cy="33176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35A28A-BA9D-BEE9-3B19-DA94B17BE94D}"/>
              </a:ext>
            </a:extLst>
          </p:cNvPr>
          <p:cNvSpPr txBox="1"/>
          <p:nvPr/>
        </p:nvSpPr>
        <p:spPr>
          <a:xfrm>
            <a:off x="844063" y="4045021"/>
            <a:ext cx="48626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Development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validation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prototype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scalable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specific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computational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model for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execution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supercomputers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generation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seismic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3D data.</a:t>
            </a:r>
            <a:endParaRPr lang="pt-BR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583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201679" y="1355650"/>
            <a:ext cx="11823823" cy="5224895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3" name="CaixaDeTexto 12"/>
          <p:cNvSpPr txBox="1"/>
          <p:nvPr/>
        </p:nvSpPr>
        <p:spPr>
          <a:xfrm>
            <a:off x="0" y="-99153"/>
            <a:ext cx="90909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2700" dirty="0">
                <a:solidFill>
                  <a:srgbClr val="00B0F0"/>
                </a:solidFill>
              </a:rPr>
              <a:t>RSB SPEED: </a:t>
            </a:r>
            <a:r>
              <a:rPr lang="pt-BR" sz="2700" dirty="0" err="1">
                <a:solidFill>
                  <a:srgbClr val="00B0F0"/>
                </a:solidFill>
              </a:rPr>
              <a:t>Computational</a:t>
            </a:r>
            <a:r>
              <a:rPr lang="pt-BR" sz="2700" dirty="0">
                <a:solidFill>
                  <a:srgbClr val="00B0F0"/>
                </a:solidFill>
              </a:rPr>
              <a:t> Model </a:t>
            </a:r>
            <a:r>
              <a:rPr lang="pt-BR" sz="2700" dirty="0" err="1">
                <a:solidFill>
                  <a:srgbClr val="00B0F0"/>
                </a:solidFill>
              </a:rPr>
              <a:t>intended</a:t>
            </a:r>
            <a:r>
              <a:rPr lang="pt-BR" sz="2700" dirty="0">
                <a:solidFill>
                  <a:srgbClr val="00B0F0"/>
                </a:solidFill>
              </a:rPr>
              <a:t> for</a:t>
            </a:r>
          </a:p>
          <a:p>
            <a:r>
              <a:rPr lang="pt-BR" sz="2700" dirty="0">
                <a:solidFill>
                  <a:srgbClr val="00B0F0"/>
                </a:solidFill>
              </a:rPr>
              <a:t>3D </a:t>
            </a:r>
            <a:r>
              <a:rPr lang="pt-BR" sz="2700" dirty="0" err="1">
                <a:solidFill>
                  <a:srgbClr val="00B0F0"/>
                </a:solidFill>
              </a:rPr>
              <a:t>Seismic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Imaging</a:t>
            </a:r>
            <a:r>
              <a:rPr lang="pt-BR" sz="2700" dirty="0">
                <a:solidFill>
                  <a:srgbClr val="00B0F0"/>
                </a:solidFill>
              </a:rPr>
              <a:t> for </a:t>
            </a:r>
            <a:r>
              <a:rPr lang="pt-BR" sz="2700" dirty="0" err="1">
                <a:solidFill>
                  <a:srgbClr val="00B0F0"/>
                </a:solidFill>
              </a:rPr>
              <a:t>execution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on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Supercomputers</a:t>
            </a:r>
            <a:endParaRPr lang="pt-BR" sz="2700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C4BAD8-EE04-8204-3FD0-5B42FCA1D596}"/>
              </a:ext>
            </a:extLst>
          </p:cNvPr>
          <p:cNvSpPr txBox="1">
            <a:spLocks/>
          </p:cNvSpPr>
          <p:nvPr/>
        </p:nvSpPr>
        <p:spPr>
          <a:xfrm>
            <a:off x="-627080" y="3573524"/>
            <a:ext cx="11108442" cy="3359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0" algn="just">
              <a:buNone/>
            </a:pP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5E1B13F2-5D7D-AC88-5507-965D38F086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8" y="1315817"/>
            <a:ext cx="8809510" cy="56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3119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201679" y="1355650"/>
            <a:ext cx="11823823" cy="5415177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3" name="CaixaDeTexto 12"/>
          <p:cNvSpPr txBox="1"/>
          <p:nvPr/>
        </p:nvSpPr>
        <p:spPr>
          <a:xfrm>
            <a:off x="0" y="-99153"/>
            <a:ext cx="1093761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2700" dirty="0">
                <a:solidFill>
                  <a:srgbClr val="00B0F0"/>
                </a:solidFill>
              </a:rPr>
              <a:t>RSB SPEED: </a:t>
            </a:r>
            <a:r>
              <a:rPr lang="pt-BR" sz="2700" dirty="0" err="1">
                <a:solidFill>
                  <a:srgbClr val="00B0F0"/>
                </a:solidFill>
              </a:rPr>
              <a:t>Computational</a:t>
            </a:r>
            <a:r>
              <a:rPr lang="pt-BR" sz="2700" dirty="0">
                <a:solidFill>
                  <a:srgbClr val="00B0F0"/>
                </a:solidFill>
              </a:rPr>
              <a:t> Model </a:t>
            </a:r>
            <a:r>
              <a:rPr lang="pt-BR" sz="2700" dirty="0" err="1">
                <a:solidFill>
                  <a:srgbClr val="00B0F0"/>
                </a:solidFill>
              </a:rPr>
              <a:t>intended</a:t>
            </a:r>
            <a:r>
              <a:rPr lang="pt-BR" sz="2700" dirty="0">
                <a:solidFill>
                  <a:srgbClr val="00B0F0"/>
                </a:solidFill>
              </a:rPr>
              <a:t> for</a:t>
            </a:r>
          </a:p>
          <a:p>
            <a:r>
              <a:rPr lang="pt-BR" sz="2700" dirty="0">
                <a:solidFill>
                  <a:srgbClr val="00B0F0"/>
                </a:solidFill>
              </a:rPr>
              <a:t>3D </a:t>
            </a:r>
            <a:r>
              <a:rPr lang="pt-BR" sz="2700" dirty="0" err="1">
                <a:solidFill>
                  <a:srgbClr val="00B0F0"/>
                </a:solidFill>
              </a:rPr>
              <a:t>Seismic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Imaging</a:t>
            </a:r>
            <a:r>
              <a:rPr lang="pt-BR" sz="2700" dirty="0">
                <a:solidFill>
                  <a:srgbClr val="00B0F0"/>
                </a:solidFill>
              </a:rPr>
              <a:t> for </a:t>
            </a:r>
            <a:r>
              <a:rPr lang="pt-BR" sz="2700" dirty="0" err="1">
                <a:solidFill>
                  <a:srgbClr val="00B0F0"/>
                </a:solidFill>
              </a:rPr>
              <a:t>execution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on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Supercomputers</a:t>
            </a:r>
            <a:endParaRPr lang="pt-BR" sz="2700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C4BAD8-EE04-8204-3FD0-5B42FCA1D596}"/>
              </a:ext>
            </a:extLst>
          </p:cNvPr>
          <p:cNvSpPr txBox="1">
            <a:spLocks/>
          </p:cNvSpPr>
          <p:nvPr/>
        </p:nvSpPr>
        <p:spPr>
          <a:xfrm>
            <a:off x="-627080" y="3573524"/>
            <a:ext cx="11108442" cy="3359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0" algn="just">
              <a:buNone/>
            </a:pP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E86A0391-DB6D-EEDE-FF04-1865DCA79F54}"/>
              </a:ext>
            </a:extLst>
          </p:cNvPr>
          <p:cNvSpPr/>
          <p:nvPr/>
        </p:nvSpPr>
        <p:spPr>
          <a:xfrm>
            <a:off x="7273777" y="2027377"/>
            <a:ext cx="4613522" cy="4743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08949AEF-6567-E560-A0A1-A2843D690D0D}"/>
              </a:ext>
            </a:extLst>
          </p:cNvPr>
          <p:cNvSpPr txBox="1">
            <a:spLocks/>
          </p:cNvSpPr>
          <p:nvPr/>
        </p:nvSpPr>
        <p:spPr>
          <a:xfrm>
            <a:off x="875254" y="1948330"/>
            <a:ext cx="5428615" cy="39179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2800" b="1" kern="1200" dirty="0">
                <a:solidFill>
                  <a:schemeClr val="bg1"/>
                </a:solidFill>
                <a:latin typeface="+mj-lt"/>
                <a:ea typeface="ＭＳ Ｐゴシック" charset="-128"/>
                <a:cs typeface="Arial" panose="020B0604020202020204" pitchFamily="34" charset="0"/>
              </a:defRPr>
            </a:lvl1pPr>
          </a:lstStyle>
          <a:p>
            <a:pPr marL="12700" fontAlgn="auto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</a:pPr>
            <a:r>
              <a:rPr lang="pt-BR" sz="2400" spc="-10" dirty="0" err="1">
                <a:solidFill>
                  <a:srgbClr val="001F5F"/>
                </a:solidFill>
                <a:latin typeface="Arial"/>
                <a:cs typeface="Arial"/>
              </a:rPr>
              <a:t>Speed</a:t>
            </a:r>
            <a:r>
              <a:rPr lang="pt-BR" sz="24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lang="pt-BR" sz="2400" spc="-35" dirty="0">
                <a:solidFill>
                  <a:srgbClr val="001F5F"/>
                </a:solidFill>
                <a:latin typeface="Arial"/>
                <a:cs typeface="Arial"/>
              </a:rPr>
              <a:t>GPU </a:t>
            </a:r>
            <a:r>
              <a:rPr lang="pt-BR" sz="2400" spc="-15" dirty="0">
                <a:solidFill>
                  <a:srgbClr val="001F5F"/>
                </a:solidFill>
                <a:latin typeface="Arial"/>
                <a:cs typeface="Arial"/>
              </a:rPr>
              <a:t>VERSION 2 </a:t>
            </a:r>
            <a:endParaRPr lang="pt-BR" sz="2400" spc="-10" dirty="0">
              <a:solidFill>
                <a:srgbClr val="001F5F"/>
              </a:solidFill>
              <a:latin typeface="Arial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489D3F9C-A019-BCF1-A638-E90726013443}"/>
              </a:ext>
            </a:extLst>
          </p:cNvPr>
          <p:cNvSpPr txBox="1"/>
          <p:nvPr/>
        </p:nvSpPr>
        <p:spPr>
          <a:xfrm>
            <a:off x="878747" y="2956276"/>
            <a:ext cx="6279515" cy="1965090"/>
          </a:xfrm>
          <a:prstGeom prst="rect">
            <a:avLst/>
          </a:prstGeom>
        </p:spPr>
        <p:txBody>
          <a:bodyPr vert="horz" wrap="square" lIns="0" tIns="10160" rIns="0" bIns="0" rtlCol="0" anchor="t">
            <a:spAutoFit/>
          </a:bodyPr>
          <a:lstStyle/>
          <a:p>
            <a:pPr marL="298450" marR="149225" indent="-285750">
              <a:lnSpc>
                <a:spcPct val="1008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en-US" spc="-5" dirty="0">
                <a:ea typeface="+mn-lt"/>
                <a:cs typeface="+mn-lt"/>
              </a:rPr>
              <a:t>The implementation of other kernels made it possible for the temporal loop to be done within the GPU;</a:t>
            </a:r>
          </a:p>
          <a:p>
            <a:pPr marL="298450" marR="149225" indent="-285750">
              <a:lnSpc>
                <a:spcPct val="1008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endParaRPr lang="en-US" spc="-5" dirty="0">
              <a:ea typeface="+mn-lt"/>
              <a:cs typeface="+mn-lt"/>
            </a:endParaRPr>
          </a:p>
          <a:p>
            <a:pPr marL="298450" marR="149225" indent="-285750">
              <a:lnSpc>
                <a:spcPct val="1008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en-US" spc="-5" dirty="0">
                <a:ea typeface="+mn-lt"/>
                <a:cs typeface="+mn-lt"/>
              </a:rPr>
              <a:t>Development of methods to improve the relationship between host-device communication for data transfer and model computation time;</a:t>
            </a:r>
          </a:p>
          <a:p>
            <a:pPr marL="298450" marR="149225" indent="-285750">
              <a:lnSpc>
                <a:spcPct val="1008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endParaRPr lang="en-US" spc="-5" dirty="0">
              <a:ea typeface="+mn-lt"/>
              <a:cs typeface="+mn-lt"/>
            </a:endParaRPr>
          </a:p>
          <a:p>
            <a:pPr marL="298450" marR="149225" indent="-285750">
              <a:lnSpc>
                <a:spcPct val="100899"/>
              </a:lnSpc>
              <a:spcBef>
                <a:spcPts val="8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lang="en-US" spc="-5" dirty="0">
                <a:ea typeface="+mn-lt"/>
                <a:cs typeface="+mn-lt"/>
              </a:rPr>
              <a:t>The u[1-5] structures are now inside the GPU.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9864C1E-793F-DA66-143C-EB7467C2D35B}"/>
              </a:ext>
            </a:extLst>
          </p:cNvPr>
          <p:cNvSpPr txBox="1"/>
          <p:nvPr/>
        </p:nvSpPr>
        <p:spPr>
          <a:xfrm>
            <a:off x="788141" y="1445941"/>
            <a:ext cx="11030859" cy="329770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Arial"/>
                <a:cs typeface="Arial"/>
              </a:rPr>
              <a:t>RESULTS OF RESEARCH AND CODE DEVELOPMENT (OUTCOME 5)​</a:t>
            </a:r>
            <a:endParaRPr lang="pt-BR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1864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3" name="CaixaDeTexto 12"/>
          <p:cNvSpPr txBox="1"/>
          <p:nvPr/>
        </p:nvSpPr>
        <p:spPr>
          <a:xfrm>
            <a:off x="0" y="-99153"/>
            <a:ext cx="90909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2700" dirty="0">
                <a:solidFill>
                  <a:srgbClr val="00B0F0"/>
                </a:solidFill>
              </a:rPr>
              <a:t>RSB SPEED: </a:t>
            </a:r>
            <a:r>
              <a:rPr lang="pt-BR" sz="2700" dirty="0" err="1">
                <a:solidFill>
                  <a:srgbClr val="00B0F0"/>
                </a:solidFill>
              </a:rPr>
              <a:t>Computational</a:t>
            </a:r>
            <a:r>
              <a:rPr lang="pt-BR" sz="2700" dirty="0">
                <a:solidFill>
                  <a:srgbClr val="00B0F0"/>
                </a:solidFill>
              </a:rPr>
              <a:t> Model </a:t>
            </a:r>
            <a:r>
              <a:rPr lang="pt-BR" sz="2700" dirty="0" err="1">
                <a:solidFill>
                  <a:srgbClr val="00B0F0"/>
                </a:solidFill>
              </a:rPr>
              <a:t>intended</a:t>
            </a:r>
            <a:r>
              <a:rPr lang="pt-BR" sz="2700" dirty="0">
                <a:solidFill>
                  <a:srgbClr val="00B0F0"/>
                </a:solidFill>
              </a:rPr>
              <a:t> for</a:t>
            </a:r>
          </a:p>
          <a:p>
            <a:r>
              <a:rPr lang="pt-BR" sz="2700" dirty="0">
                <a:solidFill>
                  <a:srgbClr val="00B0F0"/>
                </a:solidFill>
              </a:rPr>
              <a:t>3D </a:t>
            </a:r>
            <a:r>
              <a:rPr lang="pt-BR" sz="2700" dirty="0" err="1">
                <a:solidFill>
                  <a:srgbClr val="00B0F0"/>
                </a:solidFill>
              </a:rPr>
              <a:t>Seismic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Imaging</a:t>
            </a:r>
            <a:r>
              <a:rPr lang="pt-BR" sz="2700" dirty="0">
                <a:solidFill>
                  <a:srgbClr val="00B0F0"/>
                </a:solidFill>
              </a:rPr>
              <a:t> for </a:t>
            </a:r>
            <a:r>
              <a:rPr lang="pt-BR" sz="2700" dirty="0" err="1">
                <a:solidFill>
                  <a:srgbClr val="00B0F0"/>
                </a:solidFill>
              </a:rPr>
              <a:t>execution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on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Supercomputers</a:t>
            </a:r>
            <a:endParaRPr lang="pt-BR" sz="2700" dirty="0">
              <a:solidFill>
                <a:srgbClr val="00B0F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C4BAD8-EE04-8204-3FD0-5B42FCA1D596}"/>
              </a:ext>
            </a:extLst>
          </p:cNvPr>
          <p:cNvSpPr txBox="1">
            <a:spLocks/>
          </p:cNvSpPr>
          <p:nvPr/>
        </p:nvSpPr>
        <p:spPr>
          <a:xfrm>
            <a:off x="-627080" y="3573524"/>
            <a:ext cx="11108442" cy="33595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7675" indent="0" algn="just">
              <a:buNone/>
            </a:pPr>
            <a:endParaRPr lang="pt-B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F088310E-692C-9BCF-2996-FB7BB313AABC}"/>
              </a:ext>
            </a:extLst>
          </p:cNvPr>
          <p:cNvSpPr/>
          <p:nvPr/>
        </p:nvSpPr>
        <p:spPr>
          <a:xfrm>
            <a:off x="217295" y="1710480"/>
            <a:ext cx="5286375" cy="4219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31CE6F12-6403-A24B-663C-DC63193AE52D}"/>
              </a:ext>
            </a:extLst>
          </p:cNvPr>
          <p:cNvSpPr/>
          <p:nvPr/>
        </p:nvSpPr>
        <p:spPr>
          <a:xfrm>
            <a:off x="5931336" y="1700955"/>
            <a:ext cx="5295900" cy="422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4F5EC4-B395-912D-BE9C-7E2585B9296A}"/>
              </a:ext>
            </a:extLst>
          </p:cNvPr>
          <p:cNvSpPr txBox="1"/>
          <p:nvPr/>
        </p:nvSpPr>
        <p:spPr>
          <a:xfrm>
            <a:off x="174102" y="1330629"/>
            <a:ext cx="11030859" cy="329770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Arial"/>
                <a:cs typeface="Arial"/>
              </a:rPr>
              <a:t>RESULTS OF RESEARCH AND CODE DEVELOPMENT (OUTCOME 6)​</a:t>
            </a:r>
            <a:endParaRPr lang="pt-BR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8682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3" name="CaixaDeTexto 12"/>
          <p:cNvSpPr txBox="1"/>
          <p:nvPr/>
        </p:nvSpPr>
        <p:spPr>
          <a:xfrm>
            <a:off x="0" y="-99153"/>
            <a:ext cx="90909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2700" dirty="0">
                <a:solidFill>
                  <a:srgbClr val="00B0F0"/>
                </a:solidFill>
              </a:rPr>
              <a:t>RSB SPEED: </a:t>
            </a:r>
            <a:r>
              <a:rPr lang="pt-BR" sz="2700" dirty="0" err="1">
                <a:solidFill>
                  <a:srgbClr val="00B0F0"/>
                </a:solidFill>
              </a:rPr>
              <a:t>Computational</a:t>
            </a:r>
            <a:r>
              <a:rPr lang="pt-BR" sz="2700" dirty="0">
                <a:solidFill>
                  <a:srgbClr val="00B0F0"/>
                </a:solidFill>
              </a:rPr>
              <a:t> Model </a:t>
            </a:r>
            <a:r>
              <a:rPr lang="pt-BR" sz="2700" dirty="0" err="1">
                <a:solidFill>
                  <a:srgbClr val="00B0F0"/>
                </a:solidFill>
              </a:rPr>
              <a:t>intended</a:t>
            </a:r>
            <a:r>
              <a:rPr lang="pt-BR" sz="2700" dirty="0">
                <a:solidFill>
                  <a:srgbClr val="00B0F0"/>
                </a:solidFill>
              </a:rPr>
              <a:t> for</a:t>
            </a:r>
          </a:p>
          <a:p>
            <a:r>
              <a:rPr lang="pt-BR" sz="2700" dirty="0">
                <a:solidFill>
                  <a:srgbClr val="00B0F0"/>
                </a:solidFill>
              </a:rPr>
              <a:t>3D </a:t>
            </a:r>
            <a:r>
              <a:rPr lang="pt-BR" sz="2700" dirty="0" err="1">
                <a:solidFill>
                  <a:srgbClr val="00B0F0"/>
                </a:solidFill>
              </a:rPr>
              <a:t>Seismic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Imaging</a:t>
            </a:r>
            <a:r>
              <a:rPr lang="pt-BR" sz="2700" dirty="0">
                <a:solidFill>
                  <a:srgbClr val="00B0F0"/>
                </a:solidFill>
              </a:rPr>
              <a:t> for </a:t>
            </a:r>
            <a:r>
              <a:rPr lang="pt-BR" sz="2700" dirty="0" err="1">
                <a:solidFill>
                  <a:srgbClr val="00B0F0"/>
                </a:solidFill>
              </a:rPr>
              <a:t>execution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on</a:t>
            </a:r>
            <a:r>
              <a:rPr lang="pt-BR" sz="2700" dirty="0">
                <a:solidFill>
                  <a:srgbClr val="00B0F0"/>
                </a:solidFill>
              </a:rPr>
              <a:t> </a:t>
            </a:r>
            <a:r>
              <a:rPr lang="pt-BR" sz="2700" dirty="0" err="1">
                <a:solidFill>
                  <a:srgbClr val="00B0F0"/>
                </a:solidFill>
              </a:rPr>
              <a:t>Supercomputers</a:t>
            </a:r>
            <a:endParaRPr lang="pt-BR" sz="2700" dirty="0">
              <a:solidFill>
                <a:srgbClr val="00B0F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4F5EC4-B395-912D-BE9C-7E2585B9296A}"/>
              </a:ext>
            </a:extLst>
          </p:cNvPr>
          <p:cNvSpPr txBox="1"/>
          <p:nvPr/>
        </p:nvSpPr>
        <p:spPr>
          <a:xfrm>
            <a:off x="174102" y="1330629"/>
            <a:ext cx="11030859" cy="329770"/>
          </a:xfrm>
          <a:prstGeom prst="rect">
            <a:avLst/>
          </a:prstGeom>
          <a:noFill/>
          <a:effectLst>
            <a:outerShdw blurRad="88900" dist="63500" dir="2700000" algn="tl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latin typeface="Arial"/>
                <a:cs typeface="Arial"/>
              </a:rPr>
              <a:t>RESULTS OF RESEARCH AND CODE DEVELOPMENT (OUTCOME 6)​</a:t>
            </a:r>
            <a:endParaRPr lang="pt-BR" dirty="0">
              <a:latin typeface="Arial"/>
              <a:cs typeface="Arial"/>
            </a:endParaRP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5074B992-A7E5-7997-5E50-D7C001B919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663820"/>
              </p:ext>
            </p:extLst>
          </p:nvPr>
        </p:nvGraphicFramePr>
        <p:xfrm>
          <a:off x="252330" y="1764450"/>
          <a:ext cx="10588530" cy="3681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7706">
                  <a:extLst>
                    <a:ext uri="{9D8B030D-6E8A-4147-A177-3AD203B41FA5}">
                      <a16:colId xmlns:a16="http://schemas.microsoft.com/office/drawing/2014/main" val="721535245"/>
                    </a:ext>
                  </a:extLst>
                </a:gridCol>
                <a:gridCol w="2117706">
                  <a:extLst>
                    <a:ext uri="{9D8B030D-6E8A-4147-A177-3AD203B41FA5}">
                      <a16:colId xmlns:a16="http://schemas.microsoft.com/office/drawing/2014/main" val="3433188249"/>
                    </a:ext>
                  </a:extLst>
                </a:gridCol>
                <a:gridCol w="2117706">
                  <a:extLst>
                    <a:ext uri="{9D8B030D-6E8A-4147-A177-3AD203B41FA5}">
                      <a16:colId xmlns:a16="http://schemas.microsoft.com/office/drawing/2014/main" val="233912019"/>
                    </a:ext>
                  </a:extLst>
                </a:gridCol>
                <a:gridCol w="2117706">
                  <a:extLst>
                    <a:ext uri="{9D8B030D-6E8A-4147-A177-3AD203B41FA5}">
                      <a16:colId xmlns:a16="http://schemas.microsoft.com/office/drawing/2014/main" val="738441995"/>
                    </a:ext>
                  </a:extLst>
                </a:gridCol>
                <a:gridCol w="2117706">
                  <a:extLst>
                    <a:ext uri="{9D8B030D-6E8A-4147-A177-3AD203B41FA5}">
                      <a16:colId xmlns:a16="http://schemas.microsoft.com/office/drawing/2014/main" val="27557414"/>
                    </a:ext>
                  </a:extLst>
                </a:gridCol>
              </a:tblGrid>
              <a:tr h="666722">
                <a:tc>
                  <a:txBody>
                    <a:bodyPr/>
                    <a:lstStyle/>
                    <a:p>
                      <a:pPr marL="63500" marR="6350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pt-BR" sz="105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 err="1">
                          <a:effectLst/>
                        </a:rPr>
                        <a:t>Average</a:t>
                      </a:r>
                      <a:r>
                        <a:rPr lang="pt-BR" sz="1800" dirty="0">
                          <a:effectLst/>
                        </a:rPr>
                        <a:t> Model </a:t>
                      </a:r>
                    </a:p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CPU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i="0" u="none" strike="noStrike" noProof="0" dirty="0" err="1">
                          <a:effectLst/>
                          <a:latin typeface="+mn-lt"/>
                        </a:rPr>
                        <a:t>Average</a:t>
                      </a:r>
                      <a:r>
                        <a:rPr lang="pt-BR" sz="1800" b="1" i="0" u="none" strike="noStrike" noProof="0" dirty="0">
                          <a:effectLst/>
                          <a:latin typeface="+mn-lt"/>
                        </a:rPr>
                        <a:t> Model  </a:t>
                      </a:r>
                      <a:endParaRPr lang="pt-BR" sz="1800" dirty="0"/>
                    </a:p>
                    <a:p>
                      <a:pPr marL="63500" marR="6350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effectLst/>
                        </a:rPr>
                        <a:t>GPU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Real Model </a:t>
                      </a:r>
                      <a:endParaRPr lang="pt-BR" sz="1800" dirty="0"/>
                    </a:p>
                    <a:p>
                      <a:pPr marL="63500" marR="6350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effectLst/>
                        </a:rPr>
                        <a:t>CPU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Real Model </a:t>
                      </a:r>
                      <a:endParaRPr lang="pt-BR" sz="1800" dirty="0"/>
                    </a:p>
                    <a:p>
                      <a:pPr marL="63500" marR="6350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dirty="0">
                          <a:effectLst/>
                        </a:rPr>
                        <a:t>GPU 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552254472"/>
                  </a:ext>
                </a:extLst>
              </a:tr>
              <a:tr h="710204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 err="1">
                          <a:effectLst/>
                        </a:rPr>
                        <a:t>Propagation</a:t>
                      </a:r>
                      <a:r>
                        <a:rPr lang="pt-BR" sz="1800" dirty="0">
                          <a:effectLst/>
                        </a:rPr>
                        <a:t>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1060.26 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105.00 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10807.07 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1302.51 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775700979"/>
                  </a:ext>
                </a:extLst>
              </a:tr>
              <a:tr h="666722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err="1">
                          <a:effectLst/>
                        </a:rPr>
                        <a:t>Speedup</a:t>
                      </a:r>
                      <a:r>
                        <a:rPr lang="pt-BR" sz="1800">
                          <a:effectLst/>
                        </a:rPr>
                        <a:t> </a:t>
                      </a:r>
                    </a:p>
                  </a:txBody>
                  <a:tcPr marL="95250" marR="95250" marT="95250" marB="95250" anchor="ctr"/>
                </a:tc>
                <a:tc gridSpan="2"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effectLst/>
                          <a:highlight>
                            <a:srgbClr val="FFFF00"/>
                          </a:highlight>
                        </a:rPr>
                        <a:t>10X </a:t>
                      </a:r>
                    </a:p>
                  </a:txBody>
                  <a:tcPr marL="95250" marR="95250" marT="95250" marB="9525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1" dirty="0">
                          <a:effectLst/>
                          <a:highlight>
                            <a:srgbClr val="FFFF00"/>
                          </a:highlight>
                        </a:rPr>
                        <a:t>8X </a:t>
                      </a:r>
                    </a:p>
                  </a:txBody>
                  <a:tcPr marL="95250" marR="95250" marT="95250" marB="9525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010786"/>
                  </a:ext>
                </a:extLst>
              </a:tr>
              <a:tr h="898629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 err="1">
                          <a:effectLst/>
                        </a:rPr>
                        <a:t>Image</a:t>
                      </a:r>
                      <a:endParaRPr lang="pt-BR" sz="1800" dirty="0">
                        <a:effectLst/>
                      </a:endParaRP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212.51 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153.04 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2424.19 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2058.86 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543895020"/>
                  </a:ext>
                </a:extLst>
              </a:tr>
              <a:tr h="666722"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Total (S)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1272.77 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258.04 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>
                          <a:effectLst/>
                        </a:rPr>
                        <a:t>13231.26 </a:t>
                      </a:r>
                    </a:p>
                  </a:txBody>
                  <a:tcPr marL="95250" marR="95250" marT="95250" marB="95250" anchor="ctr"/>
                </a:tc>
                <a:tc>
                  <a:txBody>
                    <a:bodyPr/>
                    <a:lstStyle/>
                    <a:p>
                      <a:pPr marL="63500" marR="63500"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dirty="0">
                          <a:effectLst/>
                        </a:rPr>
                        <a:t>3361.37 </a:t>
                      </a:r>
                    </a:p>
                  </a:txBody>
                  <a:tcPr marL="95250" marR="95250" marT="95250" marB="95250" anchor="ctr"/>
                </a:tc>
                <a:extLst>
                  <a:ext uri="{0D108BD9-81ED-4DB2-BD59-A6C34878D82A}">
                    <a16:rowId xmlns:a16="http://schemas.microsoft.com/office/drawing/2014/main" val="2829477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05600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965" y="-22034"/>
            <a:ext cx="1220992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40674" y="867095"/>
            <a:ext cx="395550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RTM-FWI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FPGA</a:t>
            </a:r>
            <a:endParaRPr kumimoji="0" lang="pt-BR" sz="8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703385" y="3540367"/>
            <a:ext cx="0" cy="33176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38EFDEAC-7F1A-436E-C0E4-B2F5353027D7}"/>
              </a:ext>
            </a:extLst>
          </p:cNvPr>
          <p:cNvSpPr txBox="1"/>
          <p:nvPr/>
        </p:nvSpPr>
        <p:spPr>
          <a:xfrm>
            <a:off x="844063" y="4045021"/>
            <a:ext cx="4862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aimed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perform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comparative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analysis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accelerators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based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RTM/FWI hardware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implemented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FPGA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GPGPU.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90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201679" y="1355650"/>
            <a:ext cx="11823823" cy="5224895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13" name="CaixaDeTexto 12"/>
          <p:cNvSpPr txBox="1"/>
          <p:nvPr/>
        </p:nvSpPr>
        <p:spPr>
          <a:xfrm>
            <a:off x="236311" y="139037"/>
            <a:ext cx="32143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b="1" dirty="0">
                <a:solidFill>
                  <a:srgbClr val="00B0F0"/>
                </a:solidFill>
              </a:rPr>
              <a:t>RTM-FWI FPGA</a:t>
            </a:r>
            <a:endParaRPr lang="pt-BR" sz="4000" b="1" dirty="0">
              <a:solidFill>
                <a:srgbClr val="00B0F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093E642-65BD-9FA5-EE38-7B950DAD94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275" y="2385083"/>
            <a:ext cx="574721" cy="125261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3423E76-0197-D173-8E52-33DCEF5D78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231" y="2452071"/>
            <a:ext cx="729540" cy="159004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387B279-F414-610D-20E0-43AC118837C5}"/>
              </a:ext>
            </a:extLst>
          </p:cNvPr>
          <p:cNvSpPr txBox="1"/>
          <p:nvPr/>
        </p:nvSpPr>
        <p:spPr>
          <a:xfrm>
            <a:off x="5840038" y="5373767"/>
            <a:ext cx="2532775" cy="338554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pt-BR" sz="16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Motherboard (Node)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F8D0DD-D9DA-D649-87EA-02F734E48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36" y="2968960"/>
            <a:ext cx="2657110" cy="2318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5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8CA26A-0DF0-C087-8C3D-61E4172281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954" y="3661432"/>
            <a:ext cx="420943" cy="2026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5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8B3D013-8784-D9C8-CA8A-75C48C81328E}"/>
              </a:ext>
            </a:extLst>
          </p:cNvPr>
          <p:cNvSpPr txBox="1"/>
          <p:nvPr/>
        </p:nvSpPr>
        <p:spPr>
          <a:xfrm>
            <a:off x="4388547" y="5788484"/>
            <a:ext cx="1475269" cy="338554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pt-BR" sz="16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PCI-Express</a:t>
            </a:r>
          </a:p>
        </p:txBody>
      </p:sp>
      <p:pic>
        <p:nvPicPr>
          <p:cNvPr id="9" name="Picture 8" descr="http://fpgablog.com/primages/2012/Nallatech-PCIe-287N.jpg">
            <a:extLst>
              <a:ext uri="{FF2B5EF4-FFF2-40B4-BE49-F238E27FC236}">
                <a16:creationId xmlns:a16="http://schemas.microsoft.com/office/drawing/2014/main" id="{1309E230-3466-7693-E837-9B6A223BB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829216" y="2629127"/>
            <a:ext cx="3886543" cy="1943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ABAB15E-F488-DC8F-1623-EF62DF6BF52D}"/>
              </a:ext>
            </a:extLst>
          </p:cNvPr>
          <p:cNvSpPr txBox="1"/>
          <p:nvPr/>
        </p:nvSpPr>
        <p:spPr>
          <a:xfrm>
            <a:off x="3075742" y="5605594"/>
            <a:ext cx="1056256" cy="338554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pt-BR" sz="16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FPGA</a:t>
            </a:r>
          </a:p>
        </p:txBody>
      </p:sp>
      <p:grpSp>
        <p:nvGrpSpPr>
          <p:cNvPr id="11" name="Grupo 56">
            <a:extLst>
              <a:ext uri="{FF2B5EF4-FFF2-40B4-BE49-F238E27FC236}">
                <a16:creationId xmlns:a16="http://schemas.microsoft.com/office/drawing/2014/main" id="{8D53C2E1-B541-6305-41ED-87B65DAFE232}"/>
              </a:ext>
            </a:extLst>
          </p:cNvPr>
          <p:cNvGrpSpPr/>
          <p:nvPr/>
        </p:nvGrpSpPr>
        <p:grpSpPr>
          <a:xfrm>
            <a:off x="356768" y="3619935"/>
            <a:ext cx="4241724" cy="2051599"/>
            <a:chOff x="356768" y="3708423"/>
            <a:chExt cx="4241724" cy="2051599"/>
          </a:xfrm>
        </p:grpSpPr>
        <p:pic>
          <p:nvPicPr>
            <p:cNvPr id="12" name="Picture 10" descr="http://m.eet.com/media/1085005/Quixilica_Venus_block.gif">
              <a:extLst>
                <a:ext uri="{FF2B5EF4-FFF2-40B4-BE49-F238E27FC236}">
                  <a16:creationId xmlns:a16="http://schemas.microsoft.com/office/drawing/2014/main" id="{27FF115C-8DF8-B157-F748-CE66EF952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8" r="22427"/>
            <a:stretch/>
          </p:blipFill>
          <p:spPr bwMode="auto">
            <a:xfrm>
              <a:off x="543287" y="3833501"/>
              <a:ext cx="1605162" cy="19265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1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Elipse 58">
              <a:extLst>
                <a:ext uri="{FF2B5EF4-FFF2-40B4-BE49-F238E27FC236}">
                  <a16:creationId xmlns:a16="http://schemas.microsoft.com/office/drawing/2014/main" id="{B0969D0A-A4B3-AF48-0D29-CCDB9C9E0C3B}"/>
                </a:ext>
              </a:extLst>
            </p:cNvPr>
            <p:cNvSpPr/>
            <p:nvPr/>
          </p:nvSpPr>
          <p:spPr>
            <a:xfrm>
              <a:off x="356768" y="3725313"/>
              <a:ext cx="1962972" cy="203060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  <a:effectLst>
              <a:outerShdw blurRad="190500" dist="127000" dir="3600000" rotWithShape="0">
                <a:srgbClr val="000000">
                  <a:alpha val="44000"/>
                </a:srgb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</p:spPr>
          <p:style>
            <a:ln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753" tIns="72753" rIns="72753" bIns="72753" numCol="1" spcCol="1270" rtlCol="0" anchor="ctr" anchorCtr="0">
              <a:noAutofit/>
            </a:bodyPr>
            <a:lstStyle/>
            <a:p>
              <a:pPr algn="ctr" defTabSz="533400">
                <a:spcBef>
                  <a:spcPct val="0"/>
                </a:spcBef>
              </a:pPr>
              <a:endParaRPr lang="en-US" sz="14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Elipse 59">
              <a:extLst>
                <a:ext uri="{FF2B5EF4-FFF2-40B4-BE49-F238E27FC236}">
                  <a16:creationId xmlns:a16="http://schemas.microsoft.com/office/drawing/2014/main" id="{0412A042-C129-00E5-ED27-A1EA38ECC0E0}"/>
                </a:ext>
              </a:extLst>
            </p:cNvPr>
            <p:cNvSpPr/>
            <p:nvPr/>
          </p:nvSpPr>
          <p:spPr>
            <a:xfrm>
              <a:off x="3544838" y="3818423"/>
              <a:ext cx="1053654" cy="1089960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  <a:effectLst>
              <a:outerShdw blurRad="190500" dist="127000" dir="3600000" rotWithShape="0">
                <a:srgbClr val="000000">
                  <a:alpha val="44000"/>
                </a:srgb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</p:spPr>
          <p:style>
            <a:lnRef idx="0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hueOff val="0"/>
                <a:satOff val="0"/>
                <a:lumOff val="0"/>
                <a:alphaOff val="0"/>
              </a:schemeClr>
            </a:fillRef>
            <a:effectRef idx="3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753" tIns="72753" rIns="72753" bIns="72753" numCol="1" spcCol="1270" rtlCol="0" anchor="ctr" anchorCtr="0">
              <a:noAutofit/>
            </a:bodyPr>
            <a:lstStyle/>
            <a:p>
              <a:pPr algn="ctr" defTabSz="533400">
                <a:spcBef>
                  <a:spcPct val="0"/>
                </a:spcBef>
              </a:pPr>
              <a:endParaRPr lang="en-US" sz="14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6" name="Conector reto 60">
              <a:extLst>
                <a:ext uri="{FF2B5EF4-FFF2-40B4-BE49-F238E27FC236}">
                  <a16:creationId xmlns:a16="http://schemas.microsoft.com/office/drawing/2014/main" id="{5E9F1F06-E8E9-79BE-956A-4D9110EB8110}"/>
                </a:ext>
              </a:extLst>
            </p:cNvPr>
            <p:cNvCxnSpPr/>
            <p:nvPr/>
          </p:nvCxnSpPr>
          <p:spPr>
            <a:xfrm>
              <a:off x="1331773" y="3708423"/>
              <a:ext cx="2739892" cy="11000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61">
              <a:extLst>
                <a:ext uri="{FF2B5EF4-FFF2-40B4-BE49-F238E27FC236}">
                  <a16:creationId xmlns:a16="http://schemas.microsoft.com/office/drawing/2014/main" id="{EF0389C6-4ABF-9291-5FE9-A56AE5D569AC}"/>
                </a:ext>
              </a:extLst>
            </p:cNvPr>
            <p:cNvCxnSpPr>
              <a:stCxn id="15" idx="4"/>
              <a:endCxn id="14" idx="4"/>
            </p:cNvCxnSpPr>
            <p:nvPr/>
          </p:nvCxnSpPr>
          <p:spPr>
            <a:xfrm flipH="1">
              <a:off x="1338254" y="4908383"/>
              <a:ext cx="2733411" cy="84753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F31E688-B6DB-9019-9370-7D1187F59525}"/>
              </a:ext>
            </a:extLst>
          </p:cNvPr>
          <p:cNvSpPr txBox="1"/>
          <p:nvPr/>
        </p:nvSpPr>
        <p:spPr>
          <a:xfrm>
            <a:off x="41164" y="5793700"/>
            <a:ext cx="2765881" cy="369332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pt-BR" b="1" dirty="0" err="1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Seismic</a:t>
            </a:r>
            <a:r>
              <a:rPr lang="pt-BR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b="1" dirty="0" err="1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Co-Processor</a:t>
            </a:r>
            <a:endParaRPr lang="pt-BR" b="1" dirty="0">
              <a:solidFill>
                <a:schemeClr val="tx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9" name="Picture 12" descr="https://upload.wikimedia.org/wikipedia/commons/thumb/3/35/Tux.svg/2000px-Tux.svg.png">
            <a:extLst>
              <a:ext uri="{FF2B5EF4-FFF2-40B4-BE49-F238E27FC236}">
                <a16:creationId xmlns:a16="http://schemas.microsoft.com/office/drawing/2014/main" id="{5D567471-C75C-359D-0A99-3A868186F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641" y="1261283"/>
            <a:ext cx="827164" cy="95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eta dobrada 63">
            <a:extLst>
              <a:ext uri="{FF2B5EF4-FFF2-40B4-BE49-F238E27FC236}">
                <a16:creationId xmlns:a16="http://schemas.microsoft.com/office/drawing/2014/main" id="{8CB8EE65-F51E-907F-3A31-8E5B1B6A53B2}"/>
              </a:ext>
            </a:extLst>
          </p:cNvPr>
          <p:cNvSpPr/>
          <p:nvPr/>
        </p:nvSpPr>
        <p:spPr>
          <a:xfrm rot="2748538">
            <a:off x="4699329" y="3678664"/>
            <a:ext cx="870595" cy="863462"/>
          </a:xfrm>
          <a:custGeom>
            <a:avLst/>
            <a:gdLst>
              <a:gd name="connsiteX0" fmla="*/ 0 w 1637950"/>
              <a:gd name="connsiteY0" fmla="*/ 1693361 h 1693361"/>
              <a:gd name="connsiteX1" fmla="*/ 0 w 1637950"/>
              <a:gd name="connsiteY1" fmla="*/ 1467931 h 1693361"/>
              <a:gd name="connsiteX2" fmla="*/ 1228463 w 1637950"/>
              <a:gd name="connsiteY2" fmla="*/ 239468 h 1693361"/>
              <a:gd name="connsiteX3" fmla="*/ 1228463 w 1637950"/>
              <a:gd name="connsiteY3" fmla="*/ 239468 h 1693361"/>
              <a:gd name="connsiteX4" fmla="*/ 1228463 w 1637950"/>
              <a:gd name="connsiteY4" fmla="*/ 0 h 1693361"/>
              <a:gd name="connsiteX5" fmla="*/ 1637950 w 1637950"/>
              <a:gd name="connsiteY5" fmla="*/ 409488 h 1693361"/>
              <a:gd name="connsiteX6" fmla="*/ 1228463 w 1637950"/>
              <a:gd name="connsiteY6" fmla="*/ 818975 h 1693361"/>
              <a:gd name="connsiteX7" fmla="*/ 1228463 w 1637950"/>
              <a:gd name="connsiteY7" fmla="*/ 579507 h 1693361"/>
              <a:gd name="connsiteX8" fmla="*/ 1228463 w 1637950"/>
              <a:gd name="connsiteY8" fmla="*/ 579507 h 1693361"/>
              <a:gd name="connsiteX9" fmla="*/ 340039 w 1637950"/>
              <a:gd name="connsiteY9" fmla="*/ 1467931 h 1693361"/>
              <a:gd name="connsiteX10" fmla="*/ 340038 w 1637950"/>
              <a:gd name="connsiteY10" fmla="*/ 1693361 h 1693361"/>
              <a:gd name="connsiteX11" fmla="*/ 0 w 1637950"/>
              <a:gd name="connsiteY11" fmla="*/ 1693361 h 1693361"/>
              <a:gd name="connsiteX0" fmla="*/ 0 w 1637950"/>
              <a:gd name="connsiteY0" fmla="*/ 1693361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11" fmla="*/ 0 w 1637950"/>
              <a:gd name="connsiteY11" fmla="*/ 1693361 h 1880894"/>
              <a:gd name="connsiteX0" fmla="*/ 325328 w 1637950"/>
              <a:gd name="connsiteY0" fmla="*/ 1880894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74464 w 1672375"/>
              <a:gd name="connsiteY9" fmla="*/ 1467931 h 1880894"/>
              <a:gd name="connsiteX10" fmla="*/ 359753 w 1672375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54788 w 1672375"/>
              <a:gd name="connsiteY9" fmla="*/ 1453695 h 1880894"/>
              <a:gd name="connsiteX10" fmla="*/ 359753 w 1672375"/>
              <a:gd name="connsiteY10" fmla="*/ 1880894 h 1880894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27774 w 1672375"/>
              <a:gd name="connsiteY9" fmla="*/ 1718895 h 1849448"/>
              <a:gd name="connsiteX10" fmla="*/ 330627 w 1672375"/>
              <a:gd name="connsiteY10" fmla="*/ 1849448 h 1849448"/>
              <a:gd name="connsiteX0" fmla="*/ 373773 w 1718374"/>
              <a:gd name="connsiteY0" fmla="*/ 1718895 h 1782156"/>
              <a:gd name="connsiteX1" fmla="*/ 45999 w 1718374"/>
              <a:gd name="connsiteY1" fmla="*/ 1486832 h 1782156"/>
              <a:gd name="connsiteX2" fmla="*/ 1308887 w 1718374"/>
              <a:gd name="connsiteY2" fmla="*/ 239468 h 1782156"/>
              <a:gd name="connsiteX3" fmla="*/ 1308887 w 1718374"/>
              <a:gd name="connsiteY3" fmla="*/ 239468 h 1782156"/>
              <a:gd name="connsiteX4" fmla="*/ 1308887 w 1718374"/>
              <a:gd name="connsiteY4" fmla="*/ 0 h 1782156"/>
              <a:gd name="connsiteX5" fmla="*/ 1718374 w 1718374"/>
              <a:gd name="connsiteY5" fmla="*/ 409488 h 1782156"/>
              <a:gd name="connsiteX6" fmla="*/ 1308887 w 1718374"/>
              <a:gd name="connsiteY6" fmla="*/ 818975 h 1782156"/>
              <a:gd name="connsiteX7" fmla="*/ 1308887 w 1718374"/>
              <a:gd name="connsiteY7" fmla="*/ 579507 h 1782156"/>
              <a:gd name="connsiteX8" fmla="*/ 1308887 w 1718374"/>
              <a:gd name="connsiteY8" fmla="*/ 579507 h 1782156"/>
              <a:gd name="connsiteX9" fmla="*/ 373773 w 1718374"/>
              <a:gd name="connsiteY9" fmla="*/ 1718895 h 1782156"/>
              <a:gd name="connsiteX0" fmla="*/ 327774 w 1672375"/>
              <a:gd name="connsiteY0" fmla="*/ 1718895 h 1718895"/>
              <a:gd name="connsiteX1" fmla="*/ 0 w 1672375"/>
              <a:gd name="connsiteY1" fmla="*/ 1486832 h 1718895"/>
              <a:gd name="connsiteX2" fmla="*/ 1262888 w 1672375"/>
              <a:gd name="connsiteY2" fmla="*/ 239468 h 1718895"/>
              <a:gd name="connsiteX3" fmla="*/ 1262888 w 1672375"/>
              <a:gd name="connsiteY3" fmla="*/ 239468 h 1718895"/>
              <a:gd name="connsiteX4" fmla="*/ 1262888 w 1672375"/>
              <a:gd name="connsiteY4" fmla="*/ 0 h 1718895"/>
              <a:gd name="connsiteX5" fmla="*/ 1672375 w 1672375"/>
              <a:gd name="connsiteY5" fmla="*/ 409488 h 1718895"/>
              <a:gd name="connsiteX6" fmla="*/ 1262888 w 1672375"/>
              <a:gd name="connsiteY6" fmla="*/ 818975 h 1718895"/>
              <a:gd name="connsiteX7" fmla="*/ 1262888 w 1672375"/>
              <a:gd name="connsiteY7" fmla="*/ 579507 h 1718895"/>
              <a:gd name="connsiteX8" fmla="*/ 1262888 w 1672375"/>
              <a:gd name="connsiteY8" fmla="*/ 579507 h 1718895"/>
              <a:gd name="connsiteX9" fmla="*/ 327774 w 1672375"/>
              <a:gd name="connsiteY9" fmla="*/ 1718895 h 1718895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2375" h="1759933">
                <a:moveTo>
                  <a:pt x="255430" y="1759933"/>
                </a:moveTo>
                <a:lnTo>
                  <a:pt x="0" y="1486832"/>
                </a:lnTo>
                <a:cubicBezTo>
                  <a:pt x="0" y="808371"/>
                  <a:pt x="584427" y="239468"/>
                  <a:pt x="1262888" y="239468"/>
                </a:cubicBezTo>
                <a:lnTo>
                  <a:pt x="1262888" y="239468"/>
                </a:lnTo>
                <a:lnTo>
                  <a:pt x="1262888" y="0"/>
                </a:lnTo>
                <a:lnTo>
                  <a:pt x="1672375" y="409488"/>
                </a:lnTo>
                <a:lnTo>
                  <a:pt x="1262888" y="818975"/>
                </a:lnTo>
                <a:lnTo>
                  <a:pt x="1262888" y="579507"/>
                </a:lnTo>
                <a:lnTo>
                  <a:pt x="1262888" y="579507"/>
                </a:lnTo>
                <a:cubicBezTo>
                  <a:pt x="772225" y="579507"/>
                  <a:pt x="244408" y="1117195"/>
                  <a:pt x="255430" y="1759933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8100"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Seta dobrada 63">
            <a:extLst>
              <a:ext uri="{FF2B5EF4-FFF2-40B4-BE49-F238E27FC236}">
                <a16:creationId xmlns:a16="http://schemas.microsoft.com/office/drawing/2014/main" id="{0D8D2506-8678-7150-99C1-DA2AACCB1DDE}"/>
              </a:ext>
            </a:extLst>
          </p:cNvPr>
          <p:cNvSpPr/>
          <p:nvPr/>
        </p:nvSpPr>
        <p:spPr>
          <a:xfrm rot="2748538" flipH="1" flipV="1">
            <a:off x="4699329" y="4542150"/>
            <a:ext cx="870595" cy="863462"/>
          </a:xfrm>
          <a:custGeom>
            <a:avLst/>
            <a:gdLst>
              <a:gd name="connsiteX0" fmla="*/ 0 w 1637950"/>
              <a:gd name="connsiteY0" fmla="*/ 1693361 h 1693361"/>
              <a:gd name="connsiteX1" fmla="*/ 0 w 1637950"/>
              <a:gd name="connsiteY1" fmla="*/ 1467931 h 1693361"/>
              <a:gd name="connsiteX2" fmla="*/ 1228463 w 1637950"/>
              <a:gd name="connsiteY2" fmla="*/ 239468 h 1693361"/>
              <a:gd name="connsiteX3" fmla="*/ 1228463 w 1637950"/>
              <a:gd name="connsiteY3" fmla="*/ 239468 h 1693361"/>
              <a:gd name="connsiteX4" fmla="*/ 1228463 w 1637950"/>
              <a:gd name="connsiteY4" fmla="*/ 0 h 1693361"/>
              <a:gd name="connsiteX5" fmla="*/ 1637950 w 1637950"/>
              <a:gd name="connsiteY5" fmla="*/ 409488 h 1693361"/>
              <a:gd name="connsiteX6" fmla="*/ 1228463 w 1637950"/>
              <a:gd name="connsiteY6" fmla="*/ 818975 h 1693361"/>
              <a:gd name="connsiteX7" fmla="*/ 1228463 w 1637950"/>
              <a:gd name="connsiteY7" fmla="*/ 579507 h 1693361"/>
              <a:gd name="connsiteX8" fmla="*/ 1228463 w 1637950"/>
              <a:gd name="connsiteY8" fmla="*/ 579507 h 1693361"/>
              <a:gd name="connsiteX9" fmla="*/ 340039 w 1637950"/>
              <a:gd name="connsiteY9" fmla="*/ 1467931 h 1693361"/>
              <a:gd name="connsiteX10" fmla="*/ 340038 w 1637950"/>
              <a:gd name="connsiteY10" fmla="*/ 1693361 h 1693361"/>
              <a:gd name="connsiteX11" fmla="*/ 0 w 1637950"/>
              <a:gd name="connsiteY11" fmla="*/ 1693361 h 1693361"/>
              <a:gd name="connsiteX0" fmla="*/ 0 w 1637950"/>
              <a:gd name="connsiteY0" fmla="*/ 1693361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11" fmla="*/ 0 w 1637950"/>
              <a:gd name="connsiteY11" fmla="*/ 1693361 h 1880894"/>
              <a:gd name="connsiteX0" fmla="*/ 325328 w 1637950"/>
              <a:gd name="connsiteY0" fmla="*/ 1880894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74464 w 1672375"/>
              <a:gd name="connsiteY9" fmla="*/ 1467931 h 1880894"/>
              <a:gd name="connsiteX10" fmla="*/ 359753 w 1672375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54788 w 1672375"/>
              <a:gd name="connsiteY9" fmla="*/ 1453695 h 1880894"/>
              <a:gd name="connsiteX10" fmla="*/ 359753 w 1672375"/>
              <a:gd name="connsiteY10" fmla="*/ 1880894 h 1880894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27774 w 1672375"/>
              <a:gd name="connsiteY9" fmla="*/ 1718895 h 1849448"/>
              <a:gd name="connsiteX10" fmla="*/ 330627 w 1672375"/>
              <a:gd name="connsiteY10" fmla="*/ 1849448 h 1849448"/>
              <a:gd name="connsiteX0" fmla="*/ 373773 w 1718374"/>
              <a:gd name="connsiteY0" fmla="*/ 1718895 h 1782156"/>
              <a:gd name="connsiteX1" fmla="*/ 45999 w 1718374"/>
              <a:gd name="connsiteY1" fmla="*/ 1486832 h 1782156"/>
              <a:gd name="connsiteX2" fmla="*/ 1308887 w 1718374"/>
              <a:gd name="connsiteY2" fmla="*/ 239468 h 1782156"/>
              <a:gd name="connsiteX3" fmla="*/ 1308887 w 1718374"/>
              <a:gd name="connsiteY3" fmla="*/ 239468 h 1782156"/>
              <a:gd name="connsiteX4" fmla="*/ 1308887 w 1718374"/>
              <a:gd name="connsiteY4" fmla="*/ 0 h 1782156"/>
              <a:gd name="connsiteX5" fmla="*/ 1718374 w 1718374"/>
              <a:gd name="connsiteY5" fmla="*/ 409488 h 1782156"/>
              <a:gd name="connsiteX6" fmla="*/ 1308887 w 1718374"/>
              <a:gd name="connsiteY6" fmla="*/ 818975 h 1782156"/>
              <a:gd name="connsiteX7" fmla="*/ 1308887 w 1718374"/>
              <a:gd name="connsiteY7" fmla="*/ 579507 h 1782156"/>
              <a:gd name="connsiteX8" fmla="*/ 1308887 w 1718374"/>
              <a:gd name="connsiteY8" fmla="*/ 579507 h 1782156"/>
              <a:gd name="connsiteX9" fmla="*/ 373773 w 1718374"/>
              <a:gd name="connsiteY9" fmla="*/ 1718895 h 1782156"/>
              <a:gd name="connsiteX0" fmla="*/ 327774 w 1672375"/>
              <a:gd name="connsiteY0" fmla="*/ 1718895 h 1718895"/>
              <a:gd name="connsiteX1" fmla="*/ 0 w 1672375"/>
              <a:gd name="connsiteY1" fmla="*/ 1486832 h 1718895"/>
              <a:gd name="connsiteX2" fmla="*/ 1262888 w 1672375"/>
              <a:gd name="connsiteY2" fmla="*/ 239468 h 1718895"/>
              <a:gd name="connsiteX3" fmla="*/ 1262888 w 1672375"/>
              <a:gd name="connsiteY3" fmla="*/ 239468 h 1718895"/>
              <a:gd name="connsiteX4" fmla="*/ 1262888 w 1672375"/>
              <a:gd name="connsiteY4" fmla="*/ 0 h 1718895"/>
              <a:gd name="connsiteX5" fmla="*/ 1672375 w 1672375"/>
              <a:gd name="connsiteY5" fmla="*/ 409488 h 1718895"/>
              <a:gd name="connsiteX6" fmla="*/ 1262888 w 1672375"/>
              <a:gd name="connsiteY6" fmla="*/ 818975 h 1718895"/>
              <a:gd name="connsiteX7" fmla="*/ 1262888 w 1672375"/>
              <a:gd name="connsiteY7" fmla="*/ 579507 h 1718895"/>
              <a:gd name="connsiteX8" fmla="*/ 1262888 w 1672375"/>
              <a:gd name="connsiteY8" fmla="*/ 579507 h 1718895"/>
              <a:gd name="connsiteX9" fmla="*/ 327774 w 1672375"/>
              <a:gd name="connsiteY9" fmla="*/ 1718895 h 1718895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2375" h="1759933">
                <a:moveTo>
                  <a:pt x="255430" y="1759933"/>
                </a:moveTo>
                <a:lnTo>
                  <a:pt x="0" y="1486832"/>
                </a:lnTo>
                <a:cubicBezTo>
                  <a:pt x="0" y="808371"/>
                  <a:pt x="584427" y="239468"/>
                  <a:pt x="1262888" y="239468"/>
                </a:cubicBezTo>
                <a:lnTo>
                  <a:pt x="1262888" y="239468"/>
                </a:lnTo>
                <a:lnTo>
                  <a:pt x="1262888" y="0"/>
                </a:lnTo>
                <a:lnTo>
                  <a:pt x="1672375" y="409488"/>
                </a:lnTo>
                <a:lnTo>
                  <a:pt x="1262888" y="818975"/>
                </a:lnTo>
                <a:lnTo>
                  <a:pt x="1262888" y="579507"/>
                </a:lnTo>
                <a:lnTo>
                  <a:pt x="1262888" y="579507"/>
                </a:lnTo>
                <a:cubicBezTo>
                  <a:pt x="772225" y="579507"/>
                  <a:pt x="244408" y="1117195"/>
                  <a:pt x="255430" y="1759933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8100"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 dobrada 63">
            <a:extLst>
              <a:ext uri="{FF2B5EF4-FFF2-40B4-BE49-F238E27FC236}">
                <a16:creationId xmlns:a16="http://schemas.microsoft.com/office/drawing/2014/main" id="{F5DACD7E-EA87-12CF-3E74-1964301C37CB}"/>
              </a:ext>
            </a:extLst>
          </p:cNvPr>
          <p:cNvSpPr/>
          <p:nvPr/>
        </p:nvSpPr>
        <p:spPr>
          <a:xfrm rot="19499735">
            <a:off x="6853611" y="2241880"/>
            <a:ext cx="542214" cy="537767"/>
          </a:xfrm>
          <a:custGeom>
            <a:avLst/>
            <a:gdLst>
              <a:gd name="connsiteX0" fmla="*/ 0 w 1637950"/>
              <a:gd name="connsiteY0" fmla="*/ 1693361 h 1693361"/>
              <a:gd name="connsiteX1" fmla="*/ 0 w 1637950"/>
              <a:gd name="connsiteY1" fmla="*/ 1467931 h 1693361"/>
              <a:gd name="connsiteX2" fmla="*/ 1228463 w 1637950"/>
              <a:gd name="connsiteY2" fmla="*/ 239468 h 1693361"/>
              <a:gd name="connsiteX3" fmla="*/ 1228463 w 1637950"/>
              <a:gd name="connsiteY3" fmla="*/ 239468 h 1693361"/>
              <a:gd name="connsiteX4" fmla="*/ 1228463 w 1637950"/>
              <a:gd name="connsiteY4" fmla="*/ 0 h 1693361"/>
              <a:gd name="connsiteX5" fmla="*/ 1637950 w 1637950"/>
              <a:gd name="connsiteY5" fmla="*/ 409488 h 1693361"/>
              <a:gd name="connsiteX6" fmla="*/ 1228463 w 1637950"/>
              <a:gd name="connsiteY6" fmla="*/ 818975 h 1693361"/>
              <a:gd name="connsiteX7" fmla="*/ 1228463 w 1637950"/>
              <a:gd name="connsiteY7" fmla="*/ 579507 h 1693361"/>
              <a:gd name="connsiteX8" fmla="*/ 1228463 w 1637950"/>
              <a:gd name="connsiteY8" fmla="*/ 579507 h 1693361"/>
              <a:gd name="connsiteX9" fmla="*/ 340039 w 1637950"/>
              <a:gd name="connsiteY9" fmla="*/ 1467931 h 1693361"/>
              <a:gd name="connsiteX10" fmla="*/ 340038 w 1637950"/>
              <a:gd name="connsiteY10" fmla="*/ 1693361 h 1693361"/>
              <a:gd name="connsiteX11" fmla="*/ 0 w 1637950"/>
              <a:gd name="connsiteY11" fmla="*/ 1693361 h 1693361"/>
              <a:gd name="connsiteX0" fmla="*/ 0 w 1637950"/>
              <a:gd name="connsiteY0" fmla="*/ 1693361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11" fmla="*/ 0 w 1637950"/>
              <a:gd name="connsiteY11" fmla="*/ 1693361 h 1880894"/>
              <a:gd name="connsiteX0" fmla="*/ 325328 w 1637950"/>
              <a:gd name="connsiteY0" fmla="*/ 1880894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74464 w 1672375"/>
              <a:gd name="connsiteY9" fmla="*/ 1467931 h 1880894"/>
              <a:gd name="connsiteX10" fmla="*/ 359753 w 1672375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54788 w 1672375"/>
              <a:gd name="connsiteY9" fmla="*/ 1453695 h 1880894"/>
              <a:gd name="connsiteX10" fmla="*/ 359753 w 1672375"/>
              <a:gd name="connsiteY10" fmla="*/ 1880894 h 1880894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27774 w 1672375"/>
              <a:gd name="connsiteY9" fmla="*/ 1718895 h 1849448"/>
              <a:gd name="connsiteX10" fmla="*/ 330627 w 1672375"/>
              <a:gd name="connsiteY10" fmla="*/ 1849448 h 1849448"/>
              <a:gd name="connsiteX0" fmla="*/ 373773 w 1718374"/>
              <a:gd name="connsiteY0" fmla="*/ 1718895 h 1782156"/>
              <a:gd name="connsiteX1" fmla="*/ 45999 w 1718374"/>
              <a:gd name="connsiteY1" fmla="*/ 1486832 h 1782156"/>
              <a:gd name="connsiteX2" fmla="*/ 1308887 w 1718374"/>
              <a:gd name="connsiteY2" fmla="*/ 239468 h 1782156"/>
              <a:gd name="connsiteX3" fmla="*/ 1308887 w 1718374"/>
              <a:gd name="connsiteY3" fmla="*/ 239468 h 1782156"/>
              <a:gd name="connsiteX4" fmla="*/ 1308887 w 1718374"/>
              <a:gd name="connsiteY4" fmla="*/ 0 h 1782156"/>
              <a:gd name="connsiteX5" fmla="*/ 1718374 w 1718374"/>
              <a:gd name="connsiteY5" fmla="*/ 409488 h 1782156"/>
              <a:gd name="connsiteX6" fmla="*/ 1308887 w 1718374"/>
              <a:gd name="connsiteY6" fmla="*/ 818975 h 1782156"/>
              <a:gd name="connsiteX7" fmla="*/ 1308887 w 1718374"/>
              <a:gd name="connsiteY7" fmla="*/ 579507 h 1782156"/>
              <a:gd name="connsiteX8" fmla="*/ 1308887 w 1718374"/>
              <a:gd name="connsiteY8" fmla="*/ 579507 h 1782156"/>
              <a:gd name="connsiteX9" fmla="*/ 373773 w 1718374"/>
              <a:gd name="connsiteY9" fmla="*/ 1718895 h 1782156"/>
              <a:gd name="connsiteX0" fmla="*/ 327774 w 1672375"/>
              <a:gd name="connsiteY0" fmla="*/ 1718895 h 1718895"/>
              <a:gd name="connsiteX1" fmla="*/ 0 w 1672375"/>
              <a:gd name="connsiteY1" fmla="*/ 1486832 h 1718895"/>
              <a:gd name="connsiteX2" fmla="*/ 1262888 w 1672375"/>
              <a:gd name="connsiteY2" fmla="*/ 239468 h 1718895"/>
              <a:gd name="connsiteX3" fmla="*/ 1262888 w 1672375"/>
              <a:gd name="connsiteY3" fmla="*/ 239468 h 1718895"/>
              <a:gd name="connsiteX4" fmla="*/ 1262888 w 1672375"/>
              <a:gd name="connsiteY4" fmla="*/ 0 h 1718895"/>
              <a:gd name="connsiteX5" fmla="*/ 1672375 w 1672375"/>
              <a:gd name="connsiteY5" fmla="*/ 409488 h 1718895"/>
              <a:gd name="connsiteX6" fmla="*/ 1262888 w 1672375"/>
              <a:gd name="connsiteY6" fmla="*/ 818975 h 1718895"/>
              <a:gd name="connsiteX7" fmla="*/ 1262888 w 1672375"/>
              <a:gd name="connsiteY7" fmla="*/ 579507 h 1718895"/>
              <a:gd name="connsiteX8" fmla="*/ 1262888 w 1672375"/>
              <a:gd name="connsiteY8" fmla="*/ 579507 h 1718895"/>
              <a:gd name="connsiteX9" fmla="*/ 327774 w 1672375"/>
              <a:gd name="connsiteY9" fmla="*/ 1718895 h 1718895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2375" h="1759933">
                <a:moveTo>
                  <a:pt x="255430" y="1759933"/>
                </a:moveTo>
                <a:lnTo>
                  <a:pt x="0" y="1486832"/>
                </a:lnTo>
                <a:cubicBezTo>
                  <a:pt x="0" y="808371"/>
                  <a:pt x="584427" y="239468"/>
                  <a:pt x="1262888" y="239468"/>
                </a:cubicBezTo>
                <a:lnTo>
                  <a:pt x="1262888" y="239468"/>
                </a:lnTo>
                <a:lnTo>
                  <a:pt x="1262888" y="0"/>
                </a:lnTo>
                <a:lnTo>
                  <a:pt x="1672375" y="409488"/>
                </a:lnTo>
                <a:lnTo>
                  <a:pt x="1262888" y="818975"/>
                </a:lnTo>
                <a:lnTo>
                  <a:pt x="1262888" y="579507"/>
                </a:lnTo>
                <a:lnTo>
                  <a:pt x="1262888" y="579507"/>
                </a:lnTo>
                <a:cubicBezTo>
                  <a:pt x="772225" y="579507"/>
                  <a:pt x="244408" y="1117195"/>
                  <a:pt x="255430" y="1759933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8100"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 dobrada 63">
            <a:extLst>
              <a:ext uri="{FF2B5EF4-FFF2-40B4-BE49-F238E27FC236}">
                <a16:creationId xmlns:a16="http://schemas.microsoft.com/office/drawing/2014/main" id="{E3B29262-0DC7-1FF5-E6DE-A65D3D32B11D}"/>
              </a:ext>
            </a:extLst>
          </p:cNvPr>
          <p:cNvSpPr/>
          <p:nvPr/>
        </p:nvSpPr>
        <p:spPr>
          <a:xfrm rot="19499735" flipH="1" flipV="1">
            <a:off x="7384500" y="2327737"/>
            <a:ext cx="542214" cy="537767"/>
          </a:xfrm>
          <a:custGeom>
            <a:avLst/>
            <a:gdLst>
              <a:gd name="connsiteX0" fmla="*/ 0 w 1637950"/>
              <a:gd name="connsiteY0" fmla="*/ 1693361 h 1693361"/>
              <a:gd name="connsiteX1" fmla="*/ 0 w 1637950"/>
              <a:gd name="connsiteY1" fmla="*/ 1467931 h 1693361"/>
              <a:gd name="connsiteX2" fmla="*/ 1228463 w 1637950"/>
              <a:gd name="connsiteY2" fmla="*/ 239468 h 1693361"/>
              <a:gd name="connsiteX3" fmla="*/ 1228463 w 1637950"/>
              <a:gd name="connsiteY3" fmla="*/ 239468 h 1693361"/>
              <a:gd name="connsiteX4" fmla="*/ 1228463 w 1637950"/>
              <a:gd name="connsiteY4" fmla="*/ 0 h 1693361"/>
              <a:gd name="connsiteX5" fmla="*/ 1637950 w 1637950"/>
              <a:gd name="connsiteY5" fmla="*/ 409488 h 1693361"/>
              <a:gd name="connsiteX6" fmla="*/ 1228463 w 1637950"/>
              <a:gd name="connsiteY6" fmla="*/ 818975 h 1693361"/>
              <a:gd name="connsiteX7" fmla="*/ 1228463 w 1637950"/>
              <a:gd name="connsiteY7" fmla="*/ 579507 h 1693361"/>
              <a:gd name="connsiteX8" fmla="*/ 1228463 w 1637950"/>
              <a:gd name="connsiteY8" fmla="*/ 579507 h 1693361"/>
              <a:gd name="connsiteX9" fmla="*/ 340039 w 1637950"/>
              <a:gd name="connsiteY9" fmla="*/ 1467931 h 1693361"/>
              <a:gd name="connsiteX10" fmla="*/ 340038 w 1637950"/>
              <a:gd name="connsiteY10" fmla="*/ 1693361 h 1693361"/>
              <a:gd name="connsiteX11" fmla="*/ 0 w 1637950"/>
              <a:gd name="connsiteY11" fmla="*/ 1693361 h 1693361"/>
              <a:gd name="connsiteX0" fmla="*/ 0 w 1637950"/>
              <a:gd name="connsiteY0" fmla="*/ 1693361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11" fmla="*/ 0 w 1637950"/>
              <a:gd name="connsiteY11" fmla="*/ 1693361 h 1880894"/>
              <a:gd name="connsiteX0" fmla="*/ 325328 w 1637950"/>
              <a:gd name="connsiteY0" fmla="*/ 1880894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74464 w 1672375"/>
              <a:gd name="connsiteY9" fmla="*/ 1467931 h 1880894"/>
              <a:gd name="connsiteX10" fmla="*/ 359753 w 1672375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54788 w 1672375"/>
              <a:gd name="connsiteY9" fmla="*/ 1453695 h 1880894"/>
              <a:gd name="connsiteX10" fmla="*/ 359753 w 1672375"/>
              <a:gd name="connsiteY10" fmla="*/ 1880894 h 1880894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27774 w 1672375"/>
              <a:gd name="connsiteY9" fmla="*/ 1718895 h 1849448"/>
              <a:gd name="connsiteX10" fmla="*/ 330627 w 1672375"/>
              <a:gd name="connsiteY10" fmla="*/ 1849448 h 1849448"/>
              <a:gd name="connsiteX0" fmla="*/ 373773 w 1718374"/>
              <a:gd name="connsiteY0" fmla="*/ 1718895 h 1782156"/>
              <a:gd name="connsiteX1" fmla="*/ 45999 w 1718374"/>
              <a:gd name="connsiteY1" fmla="*/ 1486832 h 1782156"/>
              <a:gd name="connsiteX2" fmla="*/ 1308887 w 1718374"/>
              <a:gd name="connsiteY2" fmla="*/ 239468 h 1782156"/>
              <a:gd name="connsiteX3" fmla="*/ 1308887 w 1718374"/>
              <a:gd name="connsiteY3" fmla="*/ 239468 h 1782156"/>
              <a:gd name="connsiteX4" fmla="*/ 1308887 w 1718374"/>
              <a:gd name="connsiteY4" fmla="*/ 0 h 1782156"/>
              <a:gd name="connsiteX5" fmla="*/ 1718374 w 1718374"/>
              <a:gd name="connsiteY5" fmla="*/ 409488 h 1782156"/>
              <a:gd name="connsiteX6" fmla="*/ 1308887 w 1718374"/>
              <a:gd name="connsiteY6" fmla="*/ 818975 h 1782156"/>
              <a:gd name="connsiteX7" fmla="*/ 1308887 w 1718374"/>
              <a:gd name="connsiteY7" fmla="*/ 579507 h 1782156"/>
              <a:gd name="connsiteX8" fmla="*/ 1308887 w 1718374"/>
              <a:gd name="connsiteY8" fmla="*/ 579507 h 1782156"/>
              <a:gd name="connsiteX9" fmla="*/ 373773 w 1718374"/>
              <a:gd name="connsiteY9" fmla="*/ 1718895 h 1782156"/>
              <a:gd name="connsiteX0" fmla="*/ 327774 w 1672375"/>
              <a:gd name="connsiteY0" fmla="*/ 1718895 h 1718895"/>
              <a:gd name="connsiteX1" fmla="*/ 0 w 1672375"/>
              <a:gd name="connsiteY1" fmla="*/ 1486832 h 1718895"/>
              <a:gd name="connsiteX2" fmla="*/ 1262888 w 1672375"/>
              <a:gd name="connsiteY2" fmla="*/ 239468 h 1718895"/>
              <a:gd name="connsiteX3" fmla="*/ 1262888 w 1672375"/>
              <a:gd name="connsiteY3" fmla="*/ 239468 h 1718895"/>
              <a:gd name="connsiteX4" fmla="*/ 1262888 w 1672375"/>
              <a:gd name="connsiteY4" fmla="*/ 0 h 1718895"/>
              <a:gd name="connsiteX5" fmla="*/ 1672375 w 1672375"/>
              <a:gd name="connsiteY5" fmla="*/ 409488 h 1718895"/>
              <a:gd name="connsiteX6" fmla="*/ 1262888 w 1672375"/>
              <a:gd name="connsiteY6" fmla="*/ 818975 h 1718895"/>
              <a:gd name="connsiteX7" fmla="*/ 1262888 w 1672375"/>
              <a:gd name="connsiteY7" fmla="*/ 579507 h 1718895"/>
              <a:gd name="connsiteX8" fmla="*/ 1262888 w 1672375"/>
              <a:gd name="connsiteY8" fmla="*/ 579507 h 1718895"/>
              <a:gd name="connsiteX9" fmla="*/ 327774 w 1672375"/>
              <a:gd name="connsiteY9" fmla="*/ 1718895 h 1718895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2375" h="1759933">
                <a:moveTo>
                  <a:pt x="255430" y="1759933"/>
                </a:moveTo>
                <a:lnTo>
                  <a:pt x="0" y="1486832"/>
                </a:lnTo>
                <a:cubicBezTo>
                  <a:pt x="0" y="808371"/>
                  <a:pt x="584427" y="239468"/>
                  <a:pt x="1262888" y="239468"/>
                </a:cubicBezTo>
                <a:lnTo>
                  <a:pt x="1262888" y="239468"/>
                </a:lnTo>
                <a:lnTo>
                  <a:pt x="1262888" y="0"/>
                </a:lnTo>
                <a:lnTo>
                  <a:pt x="1672375" y="409488"/>
                </a:lnTo>
                <a:lnTo>
                  <a:pt x="1262888" y="818975"/>
                </a:lnTo>
                <a:lnTo>
                  <a:pt x="1262888" y="579507"/>
                </a:lnTo>
                <a:lnTo>
                  <a:pt x="1262888" y="579507"/>
                </a:lnTo>
                <a:cubicBezTo>
                  <a:pt x="772225" y="579507"/>
                  <a:pt x="244408" y="1117195"/>
                  <a:pt x="255430" y="1759933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8100"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BDD816D-8CB3-E1FB-08DF-24642C321DA2}"/>
              </a:ext>
            </a:extLst>
          </p:cNvPr>
          <p:cNvSpPr txBox="1"/>
          <p:nvPr/>
        </p:nvSpPr>
        <p:spPr>
          <a:xfrm>
            <a:off x="5579372" y="1823241"/>
            <a:ext cx="1475269" cy="523220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Operation</a:t>
            </a:r>
          </a:p>
          <a:p>
            <a:pPr marL="0" lvl="1" algn="ctr"/>
            <a:r>
              <a:rPr lang="en-US" sz="1400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System (OS)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B4687D10-638B-6233-C856-D19504CAD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587" y="2337641"/>
            <a:ext cx="1141670" cy="2488293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3EA9D10C-765D-4CAE-3CB7-56E8CEFC1545}"/>
              </a:ext>
            </a:extLst>
          </p:cNvPr>
          <p:cNvSpPr txBox="1"/>
          <p:nvPr/>
        </p:nvSpPr>
        <p:spPr>
          <a:xfrm>
            <a:off x="9894171" y="4792810"/>
            <a:ext cx="1859414" cy="369332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lvl="1" algn="ctr"/>
            <a:r>
              <a:rPr lang="pt-BR" b="1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Clusters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0DB158F-D08F-3874-3A3B-EC134FFEC982}"/>
              </a:ext>
            </a:extLst>
          </p:cNvPr>
          <p:cNvSpPr txBox="1"/>
          <p:nvPr/>
        </p:nvSpPr>
        <p:spPr>
          <a:xfrm>
            <a:off x="8590025" y="1778000"/>
            <a:ext cx="3329798" cy="338554"/>
          </a:xfrm>
          <a:prstGeom prst="rect">
            <a:avLst/>
          </a:prstGeom>
          <a:noFill/>
          <a:effectLst>
            <a:outerShdw blurRad="50800" dist="50800" dir="2700000" algn="tl" rotWithShape="0">
              <a:prstClr val="black">
                <a:alpha val="1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HPC Scalable Processing</a:t>
            </a:r>
          </a:p>
        </p:txBody>
      </p:sp>
      <p:grpSp>
        <p:nvGrpSpPr>
          <p:cNvPr id="29" name="Grupo 72">
            <a:extLst>
              <a:ext uri="{FF2B5EF4-FFF2-40B4-BE49-F238E27FC236}">
                <a16:creationId xmlns:a16="http://schemas.microsoft.com/office/drawing/2014/main" id="{6E7827B9-20BF-64F5-9E3E-97BDDC26DF24}"/>
              </a:ext>
            </a:extLst>
          </p:cNvPr>
          <p:cNvGrpSpPr/>
          <p:nvPr/>
        </p:nvGrpSpPr>
        <p:grpSpPr>
          <a:xfrm>
            <a:off x="6025115" y="5307840"/>
            <a:ext cx="5889599" cy="836692"/>
            <a:chOff x="294367" y="4029364"/>
            <a:chExt cx="11590218" cy="2410838"/>
          </a:xfrm>
        </p:grpSpPr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CE8160CE-57C5-9F8B-7C95-AA3562FBF0F5}"/>
                </a:ext>
              </a:extLst>
            </p:cNvPr>
            <p:cNvSpPr/>
            <p:nvPr/>
          </p:nvSpPr>
          <p:spPr>
            <a:xfrm flipV="1">
              <a:off x="294367" y="6286499"/>
              <a:ext cx="561825" cy="153703"/>
            </a:xfrm>
            <a:prstGeom prst="rect">
              <a:avLst/>
            </a:prstGeom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8C77C7FD-6E40-0300-5BA3-02A3D5097C93}"/>
                </a:ext>
              </a:extLst>
            </p:cNvPr>
            <p:cNvSpPr/>
            <p:nvPr/>
          </p:nvSpPr>
          <p:spPr>
            <a:xfrm flipV="1">
              <a:off x="999635" y="6204328"/>
              <a:ext cx="561825" cy="235874"/>
            </a:xfrm>
            <a:prstGeom prst="rect">
              <a:avLst/>
            </a:prstGeom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B574489B-9FA3-D6BE-B4D9-8890AA741ECE}"/>
                </a:ext>
              </a:extLst>
            </p:cNvPr>
            <p:cNvSpPr/>
            <p:nvPr/>
          </p:nvSpPr>
          <p:spPr>
            <a:xfrm flipV="1">
              <a:off x="1637696" y="6204276"/>
              <a:ext cx="561825" cy="235874"/>
            </a:xfrm>
            <a:prstGeom prst="rect">
              <a:avLst/>
            </a:prstGeom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AD3E300-23BC-B28E-AB70-6932351AA5E0}"/>
                </a:ext>
              </a:extLst>
            </p:cNvPr>
            <p:cNvSpPr/>
            <p:nvPr/>
          </p:nvSpPr>
          <p:spPr>
            <a:xfrm flipV="1">
              <a:off x="2342965" y="6152947"/>
              <a:ext cx="561825" cy="287255"/>
            </a:xfrm>
            <a:prstGeom prst="rect">
              <a:avLst/>
            </a:prstGeom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193509EC-04E2-C4D7-5112-126CCD04DFC2}"/>
                </a:ext>
              </a:extLst>
            </p:cNvPr>
            <p:cNvSpPr/>
            <p:nvPr/>
          </p:nvSpPr>
          <p:spPr>
            <a:xfrm flipV="1">
              <a:off x="3033718" y="6009315"/>
              <a:ext cx="561825" cy="430882"/>
            </a:xfrm>
            <a:prstGeom prst="rect">
              <a:avLst/>
            </a:prstGeom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06C48AD1-3B59-DF41-D42D-175D52F81EA7}"/>
                </a:ext>
              </a:extLst>
            </p:cNvPr>
            <p:cNvSpPr/>
            <p:nvPr/>
          </p:nvSpPr>
          <p:spPr>
            <a:xfrm flipV="1">
              <a:off x="3724472" y="5865693"/>
              <a:ext cx="561825" cy="574504"/>
            </a:xfrm>
            <a:prstGeom prst="rect">
              <a:avLst/>
            </a:prstGeom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A0D7C83E-F31D-A83B-B1B1-6AAF735E4778}"/>
                </a:ext>
              </a:extLst>
            </p:cNvPr>
            <p:cNvSpPr/>
            <p:nvPr/>
          </p:nvSpPr>
          <p:spPr>
            <a:xfrm flipV="1">
              <a:off x="4415225" y="5578438"/>
              <a:ext cx="561825" cy="86175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001FE4F1-9093-2B4A-98CD-597109E3871E}"/>
                </a:ext>
              </a:extLst>
            </p:cNvPr>
            <p:cNvSpPr/>
            <p:nvPr/>
          </p:nvSpPr>
          <p:spPr>
            <a:xfrm flipV="1">
              <a:off x="5105979" y="5434816"/>
              <a:ext cx="561825" cy="100538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0CE37A9C-748B-E534-3856-BB6938632B7B}"/>
                </a:ext>
              </a:extLst>
            </p:cNvPr>
            <p:cNvSpPr/>
            <p:nvPr/>
          </p:nvSpPr>
          <p:spPr>
            <a:xfrm flipV="1">
              <a:off x="5796732" y="5363000"/>
              <a:ext cx="561825" cy="107720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CD222FCD-CFAF-2C73-67CA-BF43D8C441D8}"/>
                </a:ext>
              </a:extLst>
            </p:cNvPr>
            <p:cNvSpPr/>
            <p:nvPr/>
          </p:nvSpPr>
          <p:spPr>
            <a:xfrm flipV="1">
              <a:off x="6487486" y="5147561"/>
              <a:ext cx="561825" cy="129264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07581844-E423-2A43-5602-4F45B55C4272}"/>
                </a:ext>
              </a:extLst>
            </p:cNvPr>
            <p:cNvSpPr/>
            <p:nvPr/>
          </p:nvSpPr>
          <p:spPr>
            <a:xfrm flipV="1">
              <a:off x="7178239" y="5147561"/>
              <a:ext cx="561825" cy="129264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FD14B630-3638-5B49-F3E0-1AB8CAE49953}"/>
                </a:ext>
              </a:extLst>
            </p:cNvPr>
            <p:cNvSpPr/>
            <p:nvPr/>
          </p:nvSpPr>
          <p:spPr>
            <a:xfrm flipV="1">
              <a:off x="7868993" y="5003929"/>
              <a:ext cx="561825" cy="1436268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19944E73-0E80-2623-328E-1A94BB6C2AB1}"/>
                </a:ext>
              </a:extLst>
            </p:cNvPr>
            <p:cNvSpPr/>
            <p:nvPr/>
          </p:nvSpPr>
          <p:spPr>
            <a:xfrm flipV="1">
              <a:off x="8559746" y="4860307"/>
              <a:ext cx="561825" cy="157989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75D52659-D15D-C3F4-25B8-A65D5D670C5A}"/>
                </a:ext>
              </a:extLst>
            </p:cNvPr>
            <p:cNvSpPr/>
            <p:nvPr/>
          </p:nvSpPr>
          <p:spPr>
            <a:xfrm flipV="1">
              <a:off x="9250500" y="4716685"/>
              <a:ext cx="561825" cy="172351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F576FF98-42FE-B2D5-FF79-34ADE5ACD0AC}"/>
                </a:ext>
              </a:extLst>
            </p:cNvPr>
            <p:cNvSpPr/>
            <p:nvPr/>
          </p:nvSpPr>
          <p:spPr>
            <a:xfrm flipV="1">
              <a:off x="9941253" y="4573052"/>
              <a:ext cx="561825" cy="186714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A9676CE8-8D89-556C-A8E0-9973F8CFFD4D}"/>
                </a:ext>
              </a:extLst>
            </p:cNvPr>
            <p:cNvSpPr/>
            <p:nvPr/>
          </p:nvSpPr>
          <p:spPr>
            <a:xfrm flipV="1">
              <a:off x="10632007" y="4327376"/>
              <a:ext cx="561825" cy="2112826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A46A7667-000B-6780-91B2-E8C75119801F}"/>
                </a:ext>
              </a:extLst>
            </p:cNvPr>
            <p:cNvSpPr/>
            <p:nvPr/>
          </p:nvSpPr>
          <p:spPr>
            <a:xfrm flipV="1">
              <a:off x="11322760" y="4029364"/>
              <a:ext cx="561825" cy="2410838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glow rad="38100">
                <a:schemeClr val="tx1">
                  <a:lumMod val="65000"/>
                  <a:lumOff val="3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2407422-0A09-3F8B-77A9-138AC43A4D7C}"/>
              </a:ext>
            </a:extLst>
          </p:cNvPr>
          <p:cNvSpPr txBox="1"/>
          <p:nvPr/>
        </p:nvSpPr>
        <p:spPr>
          <a:xfrm>
            <a:off x="242984" y="1306484"/>
            <a:ext cx="2557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FPGA to accelerate 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RTM, 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FWI and Seismic Imaging Algorithms</a:t>
            </a:r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08631486-4237-2DFD-B066-53A91CCF7C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085" y="2278262"/>
            <a:ext cx="2170038" cy="1156043"/>
          </a:xfrm>
          <a:prstGeom prst="rect">
            <a:avLst/>
          </a:prstGeom>
        </p:spPr>
      </p:pic>
      <p:sp>
        <p:nvSpPr>
          <p:cNvPr id="49" name="Seta dobrada 63">
            <a:extLst>
              <a:ext uri="{FF2B5EF4-FFF2-40B4-BE49-F238E27FC236}">
                <a16:creationId xmlns:a16="http://schemas.microsoft.com/office/drawing/2014/main" id="{0E6D0F0F-DAB3-8403-6FC1-4A27FD3B9E31}"/>
              </a:ext>
            </a:extLst>
          </p:cNvPr>
          <p:cNvSpPr>
            <a:spLocks noChangeAspect="1"/>
          </p:cNvSpPr>
          <p:nvPr/>
        </p:nvSpPr>
        <p:spPr>
          <a:xfrm rot="2748538">
            <a:off x="8696880" y="3423934"/>
            <a:ext cx="617058" cy="612000"/>
          </a:xfrm>
          <a:custGeom>
            <a:avLst/>
            <a:gdLst>
              <a:gd name="connsiteX0" fmla="*/ 0 w 1637950"/>
              <a:gd name="connsiteY0" fmla="*/ 1693361 h 1693361"/>
              <a:gd name="connsiteX1" fmla="*/ 0 w 1637950"/>
              <a:gd name="connsiteY1" fmla="*/ 1467931 h 1693361"/>
              <a:gd name="connsiteX2" fmla="*/ 1228463 w 1637950"/>
              <a:gd name="connsiteY2" fmla="*/ 239468 h 1693361"/>
              <a:gd name="connsiteX3" fmla="*/ 1228463 w 1637950"/>
              <a:gd name="connsiteY3" fmla="*/ 239468 h 1693361"/>
              <a:gd name="connsiteX4" fmla="*/ 1228463 w 1637950"/>
              <a:gd name="connsiteY4" fmla="*/ 0 h 1693361"/>
              <a:gd name="connsiteX5" fmla="*/ 1637950 w 1637950"/>
              <a:gd name="connsiteY5" fmla="*/ 409488 h 1693361"/>
              <a:gd name="connsiteX6" fmla="*/ 1228463 w 1637950"/>
              <a:gd name="connsiteY6" fmla="*/ 818975 h 1693361"/>
              <a:gd name="connsiteX7" fmla="*/ 1228463 w 1637950"/>
              <a:gd name="connsiteY7" fmla="*/ 579507 h 1693361"/>
              <a:gd name="connsiteX8" fmla="*/ 1228463 w 1637950"/>
              <a:gd name="connsiteY8" fmla="*/ 579507 h 1693361"/>
              <a:gd name="connsiteX9" fmla="*/ 340039 w 1637950"/>
              <a:gd name="connsiteY9" fmla="*/ 1467931 h 1693361"/>
              <a:gd name="connsiteX10" fmla="*/ 340038 w 1637950"/>
              <a:gd name="connsiteY10" fmla="*/ 1693361 h 1693361"/>
              <a:gd name="connsiteX11" fmla="*/ 0 w 1637950"/>
              <a:gd name="connsiteY11" fmla="*/ 1693361 h 1693361"/>
              <a:gd name="connsiteX0" fmla="*/ 0 w 1637950"/>
              <a:gd name="connsiteY0" fmla="*/ 1693361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11" fmla="*/ 0 w 1637950"/>
              <a:gd name="connsiteY11" fmla="*/ 1693361 h 1880894"/>
              <a:gd name="connsiteX0" fmla="*/ 325328 w 1637950"/>
              <a:gd name="connsiteY0" fmla="*/ 1880894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74464 w 1672375"/>
              <a:gd name="connsiteY9" fmla="*/ 1467931 h 1880894"/>
              <a:gd name="connsiteX10" fmla="*/ 359753 w 1672375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54788 w 1672375"/>
              <a:gd name="connsiteY9" fmla="*/ 1453695 h 1880894"/>
              <a:gd name="connsiteX10" fmla="*/ 359753 w 1672375"/>
              <a:gd name="connsiteY10" fmla="*/ 1880894 h 1880894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27774 w 1672375"/>
              <a:gd name="connsiteY9" fmla="*/ 1718895 h 1849448"/>
              <a:gd name="connsiteX10" fmla="*/ 330627 w 1672375"/>
              <a:gd name="connsiteY10" fmla="*/ 1849448 h 1849448"/>
              <a:gd name="connsiteX0" fmla="*/ 373773 w 1718374"/>
              <a:gd name="connsiteY0" fmla="*/ 1718895 h 1782156"/>
              <a:gd name="connsiteX1" fmla="*/ 45999 w 1718374"/>
              <a:gd name="connsiteY1" fmla="*/ 1486832 h 1782156"/>
              <a:gd name="connsiteX2" fmla="*/ 1308887 w 1718374"/>
              <a:gd name="connsiteY2" fmla="*/ 239468 h 1782156"/>
              <a:gd name="connsiteX3" fmla="*/ 1308887 w 1718374"/>
              <a:gd name="connsiteY3" fmla="*/ 239468 h 1782156"/>
              <a:gd name="connsiteX4" fmla="*/ 1308887 w 1718374"/>
              <a:gd name="connsiteY4" fmla="*/ 0 h 1782156"/>
              <a:gd name="connsiteX5" fmla="*/ 1718374 w 1718374"/>
              <a:gd name="connsiteY5" fmla="*/ 409488 h 1782156"/>
              <a:gd name="connsiteX6" fmla="*/ 1308887 w 1718374"/>
              <a:gd name="connsiteY6" fmla="*/ 818975 h 1782156"/>
              <a:gd name="connsiteX7" fmla="*/ 1308887 w 1718374"/>
              <a:gd name="connsiteY7" fmla="*/ 579507 h 1782156"/>
              <a:gd name="connsiteX8" fmla="*/ 1308887 w 1718374"/>
              <a:gd name="connsiteY8" fmla="*/ 579507 h 1782156"/>
              <a:gd name="connsiteX9" fmla="*/ 373773 w 1718374"/>
              <a:gd name="connsiteY9" fmla="*/ 1718895 h 1782156"/>
              <a:gd name="connsiteX0" fmla="*/ 327774 w 1672375"/>
              <a:gd name="connsiteY0" fmla="*/ 1718895 h 1718895"/>
              <a:gd name="connsiteX1" fmla="*/ 0 w 1672375"/>
              <a:gd name="connsiteY1" fmla="*/ 1486832 h 1718895"/>
              <a:gd name="connsiteX2" fmla="*/ 1262888 w 1672375"/>
              <a:gd name="connsiteY2" fmla="*/ 239468 h 1718895"/>
              <a:gd name="connsiteX3" fmla="*/ 1262888 w 1672375"/>
              <a:gd name="connsiteY3" fmla="*/ 239468 h 1718895"/>
              <a:gd name="connsiteX4" fmla="*/ 1262888 w 1672375"/>
              <a:gd name="connsiteY4" fmla="*/ 0 h 1718895"/>
              <a:gd name="connsiteX5" fmla="*/ 1672375 w 1672375"/>
              <a:gd name="connsiteY5" fmla="*/ 409488 h 1718895"/>
              <a:gd name="connsiteX6" fmla="*/ 1262888 w 1672375"/>
              <a:gd name="connsiteY6" fmla="*/ 818975 h 1718895"/>
              <a:gd name="connsiteX7" fmla="*/ 1262888 w 1672375"/>
              <a:gd name="connsiteY7" fmla="*/ 579507 h 1718895"/>
              <a:gd name="connsiteX8" fmla="*/ 1262888 w 1672375"/>
              <a:gd name="connsiteY8" fmla="*/ 579507 h 1718895"/>
              <a:gd name="connsiteX9" fmla="*/ 327774 w 1672375"/>
              <a:gd name="connsiteY9" fmla="*/ 1718895 h 1718895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2375" h="1759933">
                <a:moveTo>
                  <a:pt x="255430" y="1759933"/>
                </a:moveTo>
                <a:lnTo>
                  <a:pt x="0" y="1486832"/>
                </a:lnTo>
                <a:cubicBezTo>
                  <a:pt x="0" y="808371"/>
                  <a:pt x="584427" y="239468"/>
                  <a:pt x="1262888" y="239468"/>
                </a:cubicBezTo>
                <a:lnTo>
                  <a:pt x="1262888" y="239468"/>
                </a:lnTo>
                <a:lnTo>
                  <a:pt x="1262888" y="0"/>
                </a:lnTo>
                <a:lnTo>
                  <a:pt x="1672375" y="409488"/>
                </a:lnTo>
                <a:lnTo>
                  <a:pt x="1262888" y="818975"/>
                </a:lnTo>
                <a:lnTo>
                  <a:pt x="1262888" y="579507"/>
                </a:lnTo>
                <a:lnTo>
                  <a:pt x="1262888" y="579507"/>
                </a:lnTo>
                <a:cubicBezTo>
                  <a:pt x="772225" y="579507"/>
                  <a:pt x="244408" y="1117195"/>
                  <a:pt x="255430" y="1759933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8100"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 dobrada 63">
            <a:extLst>
              <a:ext uri="{FF2B5EF4-FFF2-40B4-BE49-F238E27FC236}">
                <a16:creationId xmlns:a16="http://schemas.microsoft.com/office/drawing/2014/main" id="{08A79454-8011-BD38-3FBE-3C7DDD77E16E}"/>
              </a:ext>
            </a:extLst>
          </p:cNvPr>
          <p:cNvSpPr>
            <a:spLocks noChangeAspect="1"/>
          </p:cNvSpPr>
          <p:nvPr/>
        </p:nvSpPr>
        <p:spPr>
          <a:xfrm rot="2748538" flipH="1" flipV="1">
            <a:off x="8696880" y="4287420"/>
            <a:ext cx="617058" cy="612000"/>
          </a:xfrm>
          <a:custGeom>
            <a:avLst/>
            <a:gdLst>
              <a:gd name="connsiteX0" fmla="*/ 0 w 1637950"/>
              <a:gd name="connsiteY0" fmla="*/ 1693361 h 1693361"/>
              <a:gd name="connsiteX1" fmla="*/ 0 w 1637950"/>
              <a:gd name="connsiteY1" fmla="*/ 1467931 h 1693361"/>
              <a:gd name="connsiteX2" fmla="*/ 1228463 w 1637950"/>
              <a:gd name="connsiteY2" fmla="*/ 239468 h 1693361"/>
              <a:gd name="connsiteX3" fmla="*/ 1228463 w 1637950"/>
              <a:gd name="connsiteY3" fmla="*/ 239468 h 1693361"/>
              <a:gd name="connsiteX4" fmla="*/ 1228463 w 1637950"/>
              <a:gd name="connsiteY4" fmla="*/ 0 h 1693361"/>
              <a:gd name="connsiteX5" fmla="*/ 1637950 w 1637950"/>
              <a:gd name="connsiteY5" fmla="*/ 409488 h 1693361"/>
              <a:gd name="connsiteX6" fmla="*/ 1228463 w 1637950"/>
              <a:gd name="connsiteY6" fmla="*/ 818975 h 1693361"/>
              <a:gd name="connsiteX7" fmla="*/ 1228463 w 1637950"/>
              <a:gd name="connsiteY7" fmla="*/ 579507 h 1693361"/>
              <a:gd name="connsiteX8" fmla="*/ 1228463 w 1637950"/>
              <a:gd name="connsiteY8" fmla="*/ 579507 h 1693361"/>
              <a:gd name="connsiteX9" fmla="*/ 340039 w 1637950"/>
              <a:gd name="connsiteY9" fmla="*/ 1467931 h 1693361"/>
              <a:gd name="connsiteX10" fmla="*/ 340038 w 1637950"/>
              <a:gd name="connsiteY10" fmla="*/ 1693361 h 1693361"/>
              <a:gd name="connsiteX11" fmla="*/ 0 w 1637950"/>
              <a:gd name="connsiteY11" fmla="*/ 1693361 h 1693361"/>
              <a:gd name="connsiteX0" fmla="*/ 0 w 1637950"/>
              <a:gd name="connsiteY0" fmla="*/ 1693361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11" fmla="*/ 0 w 1637950"/>
              <a:gd name="connsiteY11" fmla="*/ 1693361 h 1880894"/>
              <a:gd name="connsiteX0" fmla="*/ 325328 w 1637950"/>
              <a:gd name="connsiteY0" fmla="*/ 1880894 h 1880894"/>
              <a:gd name="connsiteX1" fmla="*/ 0 w 1637950"/>
              <a:gd name="connsiteY1" fmla="*/ 1467931 h 1880894"/>
              <a:gd name="connsiteX2" fmla="*/ 1228463 w 1637950"/>
              <a:gd name="connsiteY2" fmla="*/ 239468 h 1880894"/>
              <a:gd name="connsiteX3" fmla="*/ 1228463 w 1637950"/>
              <a:gd name="connsiteY3" fmla="*/ 239468 h 1880894"/>
              <a:gd name="connsiteX4" fmla="*/ 1228463 w 1637950"/>
              <a:gd name="connsiteY4" fmla="*/ 0 h 1880894"/>
              <a:gd name="connsiteX5" fmla="*/ 1637950 w 1637950"/>
              <a:gd name="connsiteY5" fmla="*/ 409488 h 1880894"/>
              <a:gd name="connsiteX6" fmla="*/ 1228463 w 1637950"/>
              <a:gd name="connsiteY6" fmla="*/ 818975 h 1880894"/>
              <a:gd name="connsiteX7" fmla="*/ 1228463 w 1637950"/>
              <a:gd name="connsiteY7" fmla="*/ 579507 h 1880894"/>
              <a:gd name="connsiteX8" fmla="*/ 1228463 w 1637950"/>
              <a:gd name="connsiteY8" fmla="*/ 579507 h 1880894"/>
              <a:gd name="connsiteX9" fmla="*/ 340039 w 1637950"/>
              <a:gd name="connsiteY9" fmla="*/ 1467931 h 1880894"/>
              <a:gd name="connsiteX10" fmla="*/ 325328 w 1637950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74464 w 1672375"/>
              <a:gd name="connsiteY9" fmla="*/ 1467931 h 1880894"/>
              <a:gd name="connsiteX10" fmla="*/ 359753 w 1672375"/>
              <a:gd name="connsiteY10" fmla="*/ 1880894 h 1880894"/>
              <a:gd name="connsiteX0" fmla="*/ 359753 w 1672375"/>
              <a:gd name="connsiteY0" fmla="*/ 1880894 h 1880894"/>
              <a:gd name="connsiteX1" fmla="*/ 0 w 1672375"/>
              <a:gd name="connsiteY1" fmla="*/ 1486832 h 1880894"/>
              <a:gd name="connsiteX2" fmla="*/ 1262888 w 1672375"/>
              <a:gd name="connsiteY2" fmla="*/ 239468 h 1880894"/>
              <a:gd name="connsiteX3" fmla="*/ 1262888 w 1672375"/>
              <a:gd name="connsiteY3" fmla="*/ 239468 h 1880894"/>
              <a:gd name="connsiteX4" fmla="*/ 1262888 w 1672375"/>
              <a:gd name="connsiteY4" fmla="*/ 0 h 1880894"/>
              <a:gd name="connsiteX5" fmla="*/ 1672375 w 1672375"/>
              <a:gd name="connsiteY5" fmla="*/ 409488 h 1880894"/>
              <a:gd name="connsiteX6" fmla="*/ 1262888 w 1672375"/>
              <a:gd name="connsiteY6" fmla="*/ 818975 h 1880894"/>
              <a:gd name="connsiteX7" fmla="*/ 1262888 w 1672375"/>
              <a:gd name="connsiteY7" fmla="*/ 579507 h 1880894"/>
              <a:gd name="connsiteX8" fmla="*/ 1262888 w 1672375"/>
              <a:gd name="connsiteY8" fmla="*/ 579507 h 1880894"/>
              <a:gd name="connsiteX9" fmla="*/ 354788 w 1672375"/>
              <a:gd name="connsiteY9" fmla="*/ 1453695 h 1880894"/>
              <a:gd name="connsiteX10" fmla="*/ 359753 w 1672375"/>
              <a:gd name="connsiteY10" fmla="*/ 1880894 h 1880894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54788 w 1672375"/>
              <a:gd name="connsiteY9" fmla="*/ 1453695 h 1849448"/>
              <a:gd name="connsiteX10" fmla="*/ 330627 w 1672375"/>
              <a:gd name="connsiteY10" fmla="*/ 1849448 h 1849448"/>
              <a:gd name="connsiteX0" fmla="*/ 330627 w 1672375"/>
              <a:gd name="connsiteY0" fmla="*/ 1849448 h 1849448"/>
              <a:gd name="connsiteX1" fmla="*/ 0 w 1672375"/>
              <a:gd name="connsiteY1" fmla="*/ 1486832 h 1849448"/>
              <a:gd name="connsiteX2" fmla="*/ 1262888 w 1672375"/>
              <a:gd name="connsiteY2" fmla="*/ 239468 h 1849448"/>
              <a:gd name="connsiteX3" fmla="*/ 1262888 w 1672375"/>
              <a:gd name="connsiteY3" fmla="*/ 239468 h 1849448"/>
              <a:gd name="connsiteX4" fmla="*/ 1262888 w 1672375"/>
              <a:gd name="connsiteY4" fmla="*/ 0 h 1849448"/>
              <a:gd name="connsiteX5" fmla="*/ 1672375 w 1672375"/>
              <a:gd name="connsiteY5" fmla="*/ 409488 h 1849448"/>
              <a:gd name="connsiteX6" fmla="*/ 1262888 w 1672375"/>
              <a:gd name="connsiteY6" fmla="*/ 818975 h 1849448"/>
              <a:gd name="connsiteX7" fmla="*/ 1262888 w 1672375"/>
              <a:gd name="connsiteY7" fmla="*/ 579507 h 1849448"/>
              <a:gd name="connsiteX8" fmla="*/ 1262888 w 1672375"/>
              <a:gd name="connsiteY8" fmla="*/ 579507 h 1849448"/>
              <a:gd name="connsiteX9" fmla="*/ 327774 w 1672375"/>
              <a:gd name="connsiteY9" fmla="*/ 1718895 h 1849448"/>
              <a:gd name="connsiteX10" fmla="*/ 330627 w 1672375"/>
              <a:gd name="connsiteY10" fmla="*/ 1849448 h 1849448"/>
              <a:gd name="connsiteX0" fmla="*/ 373773 w 1718374"/>
              <a:gd name="connsiteY0" fmla="*/ 1718895 h 1782156"/>
              <a:gd name="connsiteX1" fmla="*/ 45999 w 1718374"/>
              <a:gd name="connsiteY1" fmla="*/ 1486832 h 1782156"/>
              <a:gd name="connsiteX2" fmla="*/ 1308887 w 1718374"/>
              <a:gd name="connsiteY2" fmla="*/ 239468 h 1782156"/>
              <a:gd name="connsiteX3" fmla="*/ 1308887 w 1718374"/>
              <a:gd name="connsiteY3" fmla="*/ 239468 h 1782156"/>
              <a:gd name="connsiteX4" fmla="*/ 1308887 w 1718374"/>
              <a:gd name="connsiteY4" fmla="*/ 0 h 1782156"/>
              <a:gd name="connsiteX5" fmla="*/ 1718374 w 1718374"/>
              <a:gd name="connsiteY5" fmla="*/ 409488 h 1782156"/>
              <a:gd name="connsiteX6" fmla="*/ 1308887 w 1718374"/>
              <a:gd name="connsiteY6" fmla="*/ 818975 h 1782156"/>
              <a:gd name="connsiteX7" fmla="*/ 1308887 w 1718374"/>
              <a:gd name="connsiteY7" fmla="*/ 579507 h 1782156"/>
              <a:gd name="connsiteX8" fmla="*/ 1308887 w 1718374"/>
              <a:gd name="connsiteY8" fmla="*/ 579507 h 1782156"/>
              <a:gd name="connsiteX9" fmla="*/ 373773 w 1718374"/>
              <a:gd name="connsiteY9" fmla="*/ 1718895 h 1782156"/>
              <a:gd name="connsiteX0" fmla="*/ 327774 w 1672375"/>
              <a:gd name="connsiteY0" fmla="*/ 1718895 h 1718895"/>
              <a:gd name="connsiteX1" fmla="*/ 0 w 1672375"/>
              <a:gd name="connsiteY1" fmla="*/ 1486832 h 1718895"/>
              <a:gd name="connsiteX2" fmla="*/ 1262888 w 1672375"/>
              <a:gd name="connsiteY2" fmla="*/ 239468 h 1718895"/>
              <a:gd name="connsiteX3" fmla="*/ 1262888 w 1672375"/>
              <a:gd name="connsiteY3" fmla="*/ 239468 h 1718895"/>
              <a:gd name="connsiteX4" fmla="*/ 1262888 w 1672375"/>
              <a:gd name="connsiteY4" fmla="*/ 0 h 1718895"/>
              <a:gd name="connsiteX5" fmla="*/ 1672375 w 1672375"/>
              <a:gd name="connsiteY5" fmla="*/ 409488 h 1718895"/>
              <a:gd name="connsiteX6" fmla="*/ 1262888 w 1672375"/>
              <a:gd name="connsiteY6" fmla="*/ 818975 h 1718895"/>
              <a:gd name="connsiteX7" fmla="*/ 1262888 w 1672375"/>
              <a:gd name="connsiteY7" fmla="*/ 579507 h 1718895"/>
              <a:gd name="connsiteX8" fmla="*/ 1262888 w 1672375"/>
              <a:gd name="connsiteY8" fmla="*/ 579507 h 1718895"/>
              <a:gd name="connsiteX9" fmla="*/ 327774 w 1672375"/>
              <a:gd name="connsiteY9" fmla="*/ 1718895 h 1718895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  <a:gd name="connsiteX0" fmla="*/ 255430 w 1672375"/>
              <a:gd name="connsiteY0" fmla="*/ 1759933 h 1759933"/>
              <a:gd name="connsiteX1" fmla="*/ 0 w 1672375"/>
              <a:gd name="connsiteY1" fmla="*/ 1486832 h 1759933"/>
              <a:gd name="connsiteX2" fmla="*/ 1262888 w 1672375"/>
              <a:gd name="connsiteY2" fmla="*/ 239468 h 1759933"/>
              <a:gd name="connsiteX3" fmla="*/ 1262888 w 1672375"/>
              <a:gd name="connsiteY3" fmla="*/ 239468 h 1759933"/>
              <a:gd name="connsiteX4" fmla="*/ 1262888 w 1672375"/>
              <a:gd name="connsiteY4" fmla="*/ 0 h 1759933"/>
              <a:gd name="connsiteX5" fmla="*/ 1672375 w 1672375"/>
              <a:gd name="connsiteY5" fmla="*/ 409488 h 1759933"/>
              <a:gd name="connsiteX6" fmla="*/ 1262888 w 1672375"/>
              <a:gd name="connsiteY6" fmla="*/ 818975 h 1759933"/>
              <a:gd name="connsiteX7" fmla="*/ 1262888 w 1672375"/>
              <a:gd name="connsiteY7" fmla="*/ 579507 h 1759933"/>
              <a:gd name="connsiteX8" fmla="*/ 1262888 w 1672375"/>
              <a:gd name="connsiteY8" fmla="*/ 579507 h 1759933"/>
              <a:gd name="connsiteX9" fmla="*/ 255430 w 1672375"/>
              <a:gd name="connsiteY9" fmla="*/ 1759933 h 1759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72375" h="1759933">
                <a:moveTo>
                  <a:pt x="255430" y="1759933"/>
                </a:moveTo>
                <a:lnTo>
                  <a:pt x="0" y="1486832"/>
                </a:lnTo>
                <a:cubicBezTo>
                  <a:pt x="0" y="808371"/>
                  <a:pt x="584427" y="239468"/>
                  <a:pt x="1262888" y="239468"/>
                </a:cubicBezTo>
                <a:lnTo>
                  <a:pt x="1262888" y="239468"/>
                </a:lnTo>
                <a:lnTo>
                  <a:pt x="1262888" y="0"/>
                </a:lnTo>
                <a:lnTo>
                  <a:pt x="1672375" y="409488"/>
                </a:lnTo>
                <a:lnTo>
                  <a:pt x="1262888" y="818975"/>
                </a:lnTo>
                <a:lnTo>
                  <a:pt x="1262888" y="579507"/>
                </a:lnTo>
                <a:lnTo>
                  <a:pt x="1262888" y="579507"/>
                </a:lnTo>
                <a:cubicBezTo>
                  <a:pt x="772225" y="579507"/>
                  <a:pt x="244408" y="1117195"/>
                  <a:pt x="255430" y="1759933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8100"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765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"/>
                            </p:stCondLst>
                            <p:childTnLst>
                              <p:par>
                                <p:cTn id="7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8" grpId="0"/>
      <p:bldP spid="20" grpId="0" animBg="1"/>
      <p:bldP spid="21" grpId="0" animBg="1"/>
      <p:bldP spid="23" grpId="0" animBg="1"/>
      <p:bldP spid="24" grpId="0" animBg="1"/>
      <p:bldP spid="25" grpId="0"/>
      <p:bldP spid="27" grpId="0"/>
      <p:bldP spid="28" grpId="0"/>
      <p:bldP spid="47" grpId="0"/>
      <p:bldP spid="49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5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64" t="6711" r="19525" b="13361"/>
          <a:stretch/>
        </p:blipFill>
        <p:spPr>
          <a:xfrm>
            <a:off x="-1" y="-19844"/>
            <a:ext cx="12240127" cy="6877844"/>
          </a:xfrm>
        </p:spPr>
      </p:pic>
      <p:sp>
        <p:nvSpPr>
          <p:cNvPr id="17" name="Retângulo 16"/>
          <p:cNvSpPr/>
          <p:nvPr/>
        </p:nvSpPr>
        <p:spPr>
          <a:xfrm>
            <a:off x="0" y="0"/>
            <a:ext cx="7283116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chemeClr val="bg2">
                  <a:lumMod val="1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0" y="2149643"/>
            <a:ext cx="2743200" cy="514333"/>
          </a:xfrm>
          <a:prstGeom prst="rect">
            <a:avLst/>
          </a:prstGeom>
          <a:solidFill>
            <a:srgbClr val="00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774847" y="2204864"/>
            <a:ext cx="1539320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Buildings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6" y="2221954"/>
            <a:ext cx="353086" cy="353086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2835559"/>
            <a:ext cx="2743200" cy="513115"/>
          </a:xfrm>
          <a:prstGeom prst="rect">
            <a:avLst/>
          </a:prstGeom>
          <a:solidFill>
            <a:srgbClr val="00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6" y="2941026"/>
            <a:ext cx="325148" cy="325148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774847" y="2872050"/>
            <a:ext cx="1539320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35.000 m²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0" y="3525369"/>
            <a:ext cx="2743200" cy="696671"/>
          </a:xfrm>
          <a:prstGeom prst="rect">
            <a:avLst/>
          </a:prstGeom>
          <a:solidFill>
            <a:srgbClr val="00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774847" y="3525568"/>
            <a:ext cx="1539320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US$200 mi in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investments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0" y="4398735"/>
            <a:ext cx="2743200" cy="696671"/>
          </a:xfrm>
          <a:prstGeom prst="rect">
            <a:avLst/>
          </a:prstGeom>
          <a:solidFill>
            <a:srgbClr val="00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774847" y="4365104"/>
            <a:ext cx="1693050" cy="73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40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areas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competence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5" y="3624968"/>
            <a:ext cx="490550" cy="49055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5" y="4469133"/>
            <a:ext cx="497229" cy="497229"/>
          </a:xfrm>
          <a:prstGeom prst="rect">
            <a:avLst/>
          </a:prstGeom>
        </p:spPr>
      </p:pic>
      <p:sp>
        <p:nvSpPr>
          <p:cNvPr id="21" name="Retângulo 20"/>
          <p:cNvSpPr/>
          <p:nvPr/>
        </p:nvSpPr>
        <p:spPr>
          <a:xfrm>
            <a:off x="0" y="5267188"/>
            <a:ext cx="2743200" cy="696671"/>
          </a:xfrm>
          <a:prstGeom prst="rect">
            <a:avLst/>
          </a:prstGeom>
          <a:solidFill>
            <a:srgbClr val="005E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9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06" y="5356400"/>
            <a:ext cx="518246" cy="518246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768167" y="5393986"/>
            <a:ext cx="1798717" cy="39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900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employees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768167" y="837529"/>
            <a:ext cx="26790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SENAI CIMATEC Salvador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Conector reto 25"/>
          <p:cNvCxnSpPr/>
          <p:nvPr/>
        </p:nvCxnSpPr>
        <p:spPr>
          <a:xfrm flipV="1">
            <a:off x="768167" y="-19844"/>
            <a:ext cx="0" cy="16882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1224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965" y="-11017"/>
            <a:ext cx="1220992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40674" y="867095"/>
            <a:ext cx="451681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7200" dirty="0" err="1">
                <a:solidFill>
                  <a:srgbClr val="00B0F0"/>
                </a:solidFill>
                <a:latin typeface="Calibri" panose="020F0502020204030204"/>
                <a:ea typeface="+mn-ea"/>
              </a:rPr>
              <a:t>Marchenko</a:t>
            </a:r>
            <a:endParaRPr kumimoji="0" lang="pt-BR" sz="8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703385" y="3540367"/>
            <a:ext cx="0" cy="33176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38EFDEAC-7F1A-436E-C0E4-B2F5353027D7}"/>
              </a:ext>
            </a:extLst>
          </p:cNvPr>
          <p:cNvSpPr txBox="1"/>
          <p:nvPr/>
        </p:nvSpPr>
        <p:spPr>
          <a:xfrm>
            <a:off x="844063" y="4045021"/>
            <a:ext cx="48626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aims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research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validate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apply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Marchenko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iterative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scheme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attenuation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multiple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reflections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construction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2D/3D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seismic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images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real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seismic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data in a high-performance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computing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environment</a:t>
            </a:r>
            <a:r>
              <a:rPr kumimoji="0" lang="pt-BR" sz="18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871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3" name="CaixaDeTexto 12"/>
          <p:cNvSpPr txBox="1"/>
          <p:nvPr/>
        </p:nvSpPr>
        <p:spPr>
          <a:xfrm>
            <a:off x="236311" y="139037"/>
            <a:ext cx="40318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dirty="0" err="1">
                <a:solidFill>
                  <a:srgbClr val="00B0F0"/>
                </a:solidFill>
              </a:rPr>
              <a:t>Marchenko</a:t>
            </a:r>
            <a:r>
              <a:rPr lang="pt-BR" sz="3200" dirty="0">
                <a:solidFill>
                  <a:srgbClr val="00B0F0"/>
                </a:solidFill>
              </a:rPr>
              <a:t> </a:t>
            </a:r>
            <a:r>
              <a:rPr lang="pt-BR" sz="3200" dirty="0" err="1">
                <a:solidFill>
                  <a:srgbClr val="00B0F0"/>
                </a:solidFill>
              </a:rPr>
              <a:t>Imaging</a:t>
            </a:r>
            <a:endParaRPr lang="pt-BR" sz="4000" b="1" dirty="0">
              <a:solidFill>
                <a:srgbClr val="00B0F0"/>
              </a:solidFill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64D3E719-5E94-C28C-36FA-24743EB02B38}"/>
              </a:ext>
            </a:extLst>
          </p:cNvPr>
          <p:cNvGrpSpPr/>
          <p:nvPr/>
        </p:nvGrpSpPr>
        <p:grpSpPr>
          <a:xfrm>
            <a:off x="81568" y="6078256"/>
            <a:ext cx="8195378" cy="633083"/>
            <a:chOff x="0" y="35503"/>
            <a:chExt cx="8195376" cy="633082"/>
          </a:xfrm>
        </p:grpSpPr>
        <p:sp>
          <p:nvSpPr>
            <p:cNvPr id="4" name="Projeto Marchenko">
              <a:extLst>
                <a:ext uri="{FF2B5EF4-FFF2-40B4-BE49-F238E27FC236}">
                  <a16:creationId xmlns:a16="http://schemas.microsoft.com/office/drawing/2014/main" id="{6534246B-20A0-236B-7E7F-011099311251}"/>
                </a:ext>
              </a:extLst>
            </p:cNvPr>
            <p:cNvSpPr txBox="1"/>
            <p:nvPr/>
          </p:nvSpPr>
          <p:spPr>
            <a:xfrm>
              <a:off x="0" y="185332"/>
              <a:ext cx="1854675" cy="3334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2438338">
                <a:defRPr sz="20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1500" dirty="0" err="1"/>
                <a:t>Proje</a:t>
              </a:r>
              <a:r>
                <a:rPr lang="pt-BR" sz="1500" dirty="0" err="1"/>
                <a:t>c</a:t>
              </a:r>
              <a:r>
                <a:rPr sz="1500" dirty="0"/>
                <a:t>t Marchenko</a:t>
              </a:r>
            </a:p>
          </p:txBody>
        </p:sp>
        <p:sp>
          <p:nvSpPr>
            <p:cNvPr id="5" name="Arrow">
              <a:extLst>
                <a:ext uri="{FF2B5EF4-FFF2-40B4-BE49-F238E27FC236}">
                  <a16:creationId xmlns:a16="http://schemas.microsoft.com/office/drawing/2014/main" id="{5ED52514-C74A-E9B9-11EF-FB1FC0488C27}"/>
                </a:ext>
              </a:extLst>
            </p:cNvPr>
            <p:cNvSpPr/>
            <p:nvPr/>
          </p:nvSpPr>
          <p:spPr>
            <a:xfrm>
              <a:off x="2680793" y="35503"/>
              <a:ext cx="1012246" cy="633082"/>
            </a:xfrm>
            <a:prstGeom prst="rightArrow">
              <a:avLst>
                <a:gd name="adj1" fmla="val 32000"/>
                <a:gd name="adj2" fmla="val 67585"/>
              </a:avLst>
            </a:prstGeom>
            <a:solidFill>
              <a:srgbClr val="00A2FF"/>
            </a:solidFill>
            <a:ln w="381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1500"/>
            </a:p>
          </p:txBody>
        </p:sp>
        <p:sp>
          <p:nvSpPr>
            <p:cNvPr id="6" name="Imageamento Marchenko em dados reais 2D/3D…">
              <a:extLst>
                <a:ext uri="{FF2B5EF4-FFF2-40B4-BE49-F238E27FC236}">
                  <a16:creationId xmlns:a16="http://schemas.microsoft.com/office/drawing/2014/main" id="{075CA060-3486-B3DB-BFE0-074A2DA5296D}"/>
                </a:ext>
              </a:extLst>
            </p:cNvPr>
            <p:cNvSpPr txBox="1"/>
            <p:nvPr/>
          </p:nvSpPr>
          <p:spPr>
            <a:xfrm>
              <a:off x="4122403" y="69916"/>
              <a:ext cx="4072973" cy="5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228600" indent="-228600" defTabSz="2438338">
                <a:buSzPct val="100000"/>
                <a:buAutoNum type="arabicPeriod"/>
                <a:defRPr sz="20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1500" dirty="0"/>
                <a:t> </a:t>
              </a:r>
              <a:r>
                <a:rPr lang="pt-BR" sz="1500" dirty="0" err="1"/>
                <a:t>Marchenko</a:t>
              </a:r>
              <a:r>
                <a:rPr lang="pt-BR" sz="1500" dirty="0"/>
                <a:t> </a:t>
              </a:r>
              <a:r>
                <a:rPr lang="pt-BR" sz="1500" dirty="0" err="1"/>
                <a:t>imaging</a:t>
              </a:r>
              <a:r>
                <a:rPr lang="pt-BR" sz="1500" dirty="0"/>
                <a:t> </a:t>
              </a:r>
              <a:r>
                <a:rPr lang="pt-BR" sz="1500" dirty="0" err="1"/>
                <a:t>on</a:t>
              </a:r>
              <a:r>
                <a:rPr lang="pt-BR" sz="1500" dirty="0"/>
                <a:t> real 2D/3D data</a:t>
              </a:r>
            </a:p>
            <a:p>
              <a:pPr marL="228600" indent="-228600" defTabSz="2438338">
                <a:buSzPct val="100000"/>
                <a:buAutoNum type="arabicPeriod"/>
                <a:defRPr sz="2000">
                  <a:solidFill>
                    <a:srgbClr val="5E5E5E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lang="pt-BR" sz="1500" dirty="0"/>
                <a:t>  2D/3D </a:t>
              </a:r>
              <a:r>
                <a:rPr lang="pt-BR" sz="1500" dirty="0" err="1"/>
                <a:t>multiple</a:t>
              </a:r>
              <a:r>
                <a:rPr lang="pt-BR" sz="1500" dirty="0"/>
                <a:t> </a:t>
              </a:r>
              <a:r>
                <a:rPr lang="pt-BR" sz="1500" dirty="0" err="1"/>
                <a:t>attenuation</a:t>
              </a:r>
              <a:r>
                <a:rPr lang="pt-BR" sz="1500" dirty="0"/>
                <a:t> </a:t>
              </a:r>
              <a:r>
                <a:rPr lang="pt-BR" sz="1500" dirty="0" err="1"/>
                <a:t>and</a:t>
              </a:r>
              <a:r>
                <a:rPr lang="pt-BR" sz="1500" dirty="0"/>
                <a:t> </a:t>
              </a:r>
              <a:r>
                <a:rPr lang="pt-BR" sz="1500" dirty="0" err="1"/>
                <a:t>removal</a:t>
              </a:r>
              <a:endParaRPr sz="1500" dirty="0"/>
            </a:p>
          </p:txBody>
        </p:sp>
      </p:grpSp>
      <p:sp>
        <p:nvSpPr>
          <p:cNvPr id="7" name="O que é?">
            <a:extLst>
              <a:ext uri="{FF2B5EF4-FFF2-40B4-BE49-F238E27FC236}">
                <a16:creationId xmlns:a16="http://schemas.microsoft.com/office/drawing/2014/main" id="{37B40A92-46F9-4E8E-A7F9-B3F6D758B636}"/>
              </a:ext>
            </a:extLst>
          </p:cNvPr>
          <p:cNvSpPr txBox="1"/>
          <p:nvPr/>
        </p:nvSpPr>
        <p:spPr>
          <a:xfrm>
            <a:off x="93511" y="1281430"/>
            <a:ext cx="4022892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/>
            </a:lvl1pPr>
          </a:lstStyle>
          <a:p>
            <a:r>
              <a:rPr lang="pt-BR" dirty="0" err="1"/>
              <a:t>What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Marchenko</a:t>
            </a:r>
            <a:r>
              <a:rPr lang="pt-BR" dirty="0"/>
              <a:t> </a:t>
            </a:r>
            <a:r>
              <a:rPr lang="pt-BR" dirty="0" err="1"/>
              <a:t>Method</a:t>
            </a:r>
            <a:r>
              <a:rPr dirty="0"/>
              <a:t>?</a:t>
            </a:r>
          </a:p>
        </p:txBody>
      </p:sp>
      <p:sp>
        <p:nvSpPr>
          <p:cNvPr id="8" name="O esquema iterativo de Marchenko permite calcular funções de Green para cima e para baixo utilizando como dados de entrada…">
            <a:extLst>
              <a:ext uri="{FF2B5EF4-FFF2-40B4-BE49-F238E27FC236}">
                <a16:creationId xmlns:a16="http://schemas.microsoft.com/office/drawing/2014/main" id="{CBFB29B1-C076-24DB-479E-FA4B43205396}"/>
              </a:ext>
            </a:extLst>
          </p:cNvPr>
          <p:cNvSpPr txBox="1"/>
          <p:nvPr/>
        </p:nvSpPr>
        <p:spPr>
          <a:xfrm>
            <a:off x="106532" y="1694696"/>
            <a:ext cx="11053518" cy="548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500"/>
            </a:pPr>
            <a:r>
              <a:rPr lang="pt-BR" dirty="0" err="1"/>
              <a:t>Marchenko's</a:t>
            </a:r>
            <a:r>
              <a:rPr lang="pt-BR" dirty="0"/>
              <a:t> </a:t>
            </a:r>
            <a:r>
              <a:rPr lang="pt-BR" dirty="0" err="1"/>
              <a:t>iterative</a:t>
            </a:r>
            <a:r>
              <a:rPr lang="pt-BR" dirty="0"/>
              <a:t> </a:t>
            </a:r>
            <a:r>
              <a:rPr lang="pt-BR" dirty="0" err="1"/>
              <a:t>scheme</a:t>
            </a:r>
            <a:r>
              <a:rPr lang="pt-BR" dirty="0"/>
              <a:t> </a:t>
            </a:r>
            <a:r>
              <a:rPr lang="pt-BR" dirty="0" err="1"/>
              <a:t>allows</a:t>
            </a:r>
            <a:r>
              <a:rPr lang="pt-BR" dirty="0"/>
              <a:t> </a:t>
            </a:r>
            <a:r>
              <a:rPr lang="pt-BR" dirty="0" err="1"/>
              <a:t>calculating</a:t>
            </a:r>
            <a:r>
              <a:rPr lang="pt-BR" dirty="0"/>
              <a:t> </a:t>
            </a:r>
            <a:r>
              <a:rPr lang="pt-BR" dirty="0" err="1"/>
              <a:t>Green's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down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 </a:t>
            </a:r>
            <a:r>
              <a:rPr lang="pt-BR" dirty="0" err="1"/>
              <a:t>using</a:t>
            </a:r>
            <a:r>
              <a:rPr lang="pt-BR" dirty="0"/>
              <a:t> as input data</a:t>
            </a:r>
          </a:p>
          <a:p>
            <a:pPr>
              <a:defRPr sz="1500"/>
            </a:pPr>
            <a:r>
              <a:rPr lang="pt-BR" dirty="0" err="1"/>
              <a:t>the</a:t>
            </a:r>
            <a:r>
              <a:rPr lang="pt-BR" dirty="0"/>
              <a:t> complete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at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earth's</a:t>
            </a:r>
            <a:r>
              <a:rPr lang="pt-BR" dirty="0"/>
              <a:t> surface </a:t>
            </a:r>
            <a:r>
              <a:rPr lang="pt-BR" dirty="0" err="1"/>
              <a:t>and</a:t>
            </a:r>
            <a:r>
              <a:rPr lang="pt-BR" dirty="0"/>
              <a:t> a </a:t>
            </a:r>
            <a:r>
              <a:rPr lang="pt-BR" dirty="0" err="1"/>
              <a:t>smoothed</a:t>
            </a:r>
            <a:r>
              <a:rPr lang="pt-BR" dirty="0"/>
              <a:t> </a:t>
            </a:r>
            <a:r>
              <a:rPr lang="pt-BR" dirty="0" err="1"/>
              <a:t>velocity</a:t>
            </a:r>
            <a:r>
              <a:rPr lang="pt-BR" dirty="0"/>
              <a:t> </a:t>
            </a:r>
            <a:r>
              <a:rPr lang="pt-BR" dirty="0" err="1"/>
              <a:t>field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calculate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initial</a:t>
            </a:r>
            <a:r>
              <a:rPr lang="pt-BR" dirty="0"/>
              <a:t> </a:t>
            </a:r>
            <a:r>
              <a:rPr lang="pt-BR" dirty="0" err="1"/>
              <a:t>focusing</a:t>
            </a:r>
            <a:r>
              <a:rPr lang="pt-BR" dirty="0"/>
              <a:t> </a:t>
            </a:r>
            <a:r>
              <a:rPr lang="pt-BR" dirty="0" err="1"/>
              <a:t>functions</a:t>
            </a:r>
            <a:r>
              <a:rPr lang="pt-BR" dirty="0"/>
              <a:t>.</a:t>
            </a:r>
            <a:endParaRPr dirty="0"/>
          </a:p>
        </p:txBody>
      </p:sp>
      <p:sp>
        <p:nvSpPr>
          <p:cNvPr id="9" name="O método Marchenko é governando pela seguinte equação (Thorbecke, et al, 2017):">
            <a:extLst>
              <a:ext uri="{FF2B5EF4-FFF2-40B4-BE49-F238E27FC236}">
                <a16:creationId xmlns:a16="http://schemas.microsoft.com/office/drawing/2014/main" id="{4665FCAD-3D44-E2C2-471C-C2F8CAF978C7}"/>
              </a:ext>
            </a:extLst>
          </p:cNvPr>
          <p:cNvSpPr txBox="1"/>
          <p:nvPr/>
        </p:nvSpPr>
        <p:spPr>
          <a:xfrm>
            <a:off x="93511" y="2296889"/>
            <a:ext cx="4178384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000" b="1"/>
            </a:lvl1pPr>
          </a:lstStyle>
          <a:p>
            <a:r>
              <a:rPr lang="pt-BR" dirty="0" err="1"/>
              <a:t>Equation</a:t>
            </a:r>
            <a:r>
              <a:rPr lang="pt-BR" dirty="0"/>
              <a:t> </a:t>
            </a:r>
            <a:r>
              <a:rPr dirty="0"/>
              <a:t>(</a:t>
            </a:r>
            <a:r>
              <a:rPr dirty="0" err="1"/>
              <a:t>Thorbecke</a:t>
            </a:r>
            <a:r>
              <a:rPr dirty="0"/>
              <a:t>, et al, 2017):</a:t>
            </a:r>
          </a:p>
        </p:txBody>
      </p:sp>
      <p:pic>
        <p:nvPicPr>
          <p:cNvPr id="10" name="Screen Shot 2022-11-07 at 13.54.53.png" descr="Screen Shot 2022-11-07 at 13.54.53.png">
            <a:extLst>
              <a:ext uri="{FF2B5EF4-FFF2-40B4-BE49-F238E27FC236}">
                <a16:creationId xmlns:a16="http://schemas.microsoft.com/office/drawing/2014/main" id="{25B223FC-E97E-BD5C-C233-477D46A0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54" y="2746682"/>
            <a:ext cx="6823374" cy="332420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909844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3" name="CaixaDeTexto 12"/>
          <p:cNvSpPr txBox="1"/>
          <p:nvPr/>
        </p:nvSpPr>
        <p:spPr>
          <a:xfrm>
            <a:off x="236311" y="139037"/>
            <a:ext cx="40318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dirty="0" err="1">
                <a:solidFill>
                  <a:srgbClr val="00B0F0"/>
                </a:solidFill>
              </a:rPr>
              <a:t>Marchenko</a:t>
            </a:r>
            <a:r>
              <a:rPr lang="pt-BR" sz="3200" dirty="0">
                <a:solidFill>
                  <a:srgbClr val="00B0F0"/>
                </a:solidFill>
              </a:rPr>
              <a:t> </a:t>
            </a:r>
            <a:r>
              <a:rPr lang="pt-BR" sz="3200" dirty="0" err="1">
                <a:solidFill>
                  <a:srgbClr val="00B0F0"/>
                </a:solidFill>
              </a:rPr>
              <a:t>Imaging</a:t>
            </a:r>
            <a:endParaRPr lang="pt-BR" sz="4000" b="1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siste em modelar a função de focalização inicial ( ) com diferenças finitas ou a equação Eikonal e iniciar o processo de cálculo…">
                <a:extLst>
                  <a:ext uri="{FF2B5EF4-FFF2-40B4-BE49-F238E27FC236}">
                    <a16:creationId xmlns:a16="http://schemas.microsoft.com/office/drawing/2014/main" id="{DDD3DA5A-CB3A-F719-67E4-2479B267DB73}"/>
                  </a:ext>
                </a:extLst>
              </p:cNvPr>
              <p:cNvSpPr txBox="1"/>
              <p:nvPr/>
            </p:nvSpPr>
            <p:spPr>
              <a:xfrm>
                <a:off x="79475" y="1220221"/>
                <a:ext cx="11282849" cy="565331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8" tIns="45718" rIns="45718" bIns="45718">
                <a:spAutoFit/>
              </a:bodyPr>
              <a:lstStyle/>
              <a:p>
                <a:pPr>
                  <a:defRPr sz="1500"/>
                </a:pPr>
                <a:r>
                  <a:rPr dirty="0" err="1"/>
                  <a:t>Consiste</a:t>
                </a:r>
                <a:r>
                  <a:rPr dirty="0"/>
                  <a:t> </a:t>
                </a:r>
                <a:r>
                  <a:rPr dirty="0" err="1"/>
                  <a:t>em</a:t>
                </a:r>
                <a:r>
                  <a:rPr dirty="0"/>
                  <a:t> </a:t>
                </a:r>
                <a:r>
                  <a:rPr dirty="0" err="1"/>
                  <a:t>modelar</a:t>
                </a:r>
                <a:r>
                  <a:rPr dirty="0"/>
                  <a:t> a </a:t>
                </a:r>
                <a:r>
                  <a:rPr dirty="0" err="1"/>
                  <a:t>função</a:t>
                </a:r>
                <a:r>
                  <a:rPr dirty="0"/>
                  <a:t> de </a:t>
                </a:r>
                <a:r>
                  <a:rPr dirty="0" err="1"/>
                  <a:t>focalização</a:t>
                </a:r>
                <a:r>
                  <a:rPr dirty="0"/>
                  <a:t> </a:t>
                </a:r>
                <a:r>
                  <a:rPr dirty="0" err="1"/>
                  <a:t>inicial</a:t>
                </a:r>
                <a:r>
                  <a:rPr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dirty="0"/>
                  <a:t>) com </a:t>
                </a:r>
                <a:r>
                  <a:rPr dirty="0" err="1"/>
                  <a:t>diferenças</a:t>
                </a:r>
                <a:r>
                  <a:rPr dirty="0"/>
                  <a:t> </a:t>
                </a:r>
                <a:r>
                  <a:rPr dirty="0" err="1"/>
                  <a:t>finitas</a:t>
                </a:r>
                <a:r>
                  <a:rPr dirty="0"/>
                  <a:t> </a:t>
                </a:r>
                <a:r>
                  <a:rPr dirty="0" err="1"/>
                  <a:t>ou</a:t>
                </a:r>
                <a:r>
                  <a:rPr dirty="0"/>
                  <a:t> a </a:t>
                </a:r>
                <a:r>
                  <a:rPr dirty="0" err="1"/>
                  <a:t>equação</a:t>
                </a:r>
                <a:r>
                  <a:rPr dirty="0"/>
                  <a:t> </a:t>
                </a:r>
                <a:r>
                  <a:rPr dirty="0" err="1"/>
                  <a:t>Eikonal</a:t>
                </a:r>
                <a:r>
                  <a:rPr dirty="0"/>
                  <a:t> e </a:t>
                </a:r>
                <a:r>
                  <a:rPr dirty="0" err="1"/>
                  <a:t>iniciar</a:t>
                </a:r>
                <a:r>
                  <a:rPr dirty="0"/>
                  <a:t> o </a:t>
                </a:r>
                <a:r>
                  <a:rPr dirty="0" err="1"/>
                  <a:t>processo</a:t>
                </a:r>
                <a:r>
                  <a:rPr dirty="0"/>
                  <a:t> de </a:t>
                </a:r>
                <a:r>
                  <a:rPr dirty="0" err="1"/>
                  <a:t>cálculo</a:t>
                </a:r>
                <a:endParaRPr dirty="0"/>
              </a:p>
              <a:p>
                <a:pPr>
                  <a:defRPr sz="1500"/>
                </a:pPr>
                <a:r>
                  <a:rPr dirty="0"/>
                  <a:t>dos </a:t>
                </a:r>
                <a:r>
                  <a:rPr dirty="0" err="1"/>
                  <a:t>seguintes</a:t>
                </a:r>
                <a:r>
                  <a:rPr dirty="0"/>
                  <a:t> </a:t>
                </a:r>
                <a:r>
                  <a:rPr dirty="0" err="1"/>
                  <a:t>fatores</a:t>
                </a:r>
                <a:r>
                  <a:rPr dirty="0"/>
                  <a:t>:</a:t>
                </a:r>
              </a:p>
            </p:txBody>
          </p:sp>
        </mc:Choice>
        <mc:Fallback xmlns="">
          <p:sp>
            <p:nvSpPr>
              <p:cNvPr id="4" name="Consiste em modelar a função de focalização inicial ( ) com diferenças finitas ou a equação Eikonal e iniciar o processo de cálculo…">
                <a:extLst>
                  <a:ext uri="{FF2B5EF4-FFF2-40B4-BE49-F238E27FC236}">
                    <a16:creationId xmlns:a16="http://schemas.microsoft.com/office/drawing/2014/main" id="{DDD3DA5A-CB3A-F719-67E4-2479B267D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75" y="1220221"/>
                <a:ext cx="11282849" cy="565331"/>
              </a:xfrm>
              <a:prstGeom prst="rect">
                <a:avLst/>
              </a:prstGeom>
              <a:blipFill>
                <a:blip r:embed="rId3"/>
                <a:stretch>
                  <a:fillRect l="-675" r="-7987" b="-1555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creen Shot 2022-11-07 at 14.02.55.png" descr="Screen Shot 2022-11-07 at 14.02.55.png">
            <a:extLst>
              <a:ext uri="{FF2B5EF4-FFF2-40B4-BE49-F238E27FC236}">
                <a16:creationId xmlns:a16="http://schemas.microsoft.com/office/drawing/2014/main" id="{159979BA-F567-CB38-58DE-564B2D1119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7688"/>
          <a:stretch>
            <a:fillRect/>
          </a:stretch>
        </p:blipFill>
        <p:spPr>
          <a:xfrm>
            <a:off x="172431" y="2226395"/>
            <a:ext cx="5334834" cy="400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22-11-07 at 14.03.07.png" descr="Screen Shot 2022-11-07 at 14.03.07.png">
            <a:extLst>
              <a:ext uri="{FF2B5EF4-FFF2-40B4-BE49-F238E27FC236}">
                <a16:creationId xmlns:a16="http://schemas.microsoft.com/office/drawing/2014/main" id="{50A2020F-1B26-CDBE-33E2-F0EBA84267E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296"/>
          <a:stretch>
            <a:fillRect/>
          </a:stretch>
        </p:blipFill>
        <p:spPr>
          <a:xfrm>
            <a:off x="172431" y="2992154"/>
            <a:ext cx="5334834" cy="2041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creen Shot 2022-11-07 at 14.04.12.png" descr="Screen Shot 2022-11-07 at 14.04.12.png">
            <a:extLst>
              <a:ext uri="{FF2B5EF4-FFF2-40B4-BE49-F238E27FC236}">
                <a16:creationId xmlns:a16="http://schemas.microsoft.com/office/drawing/2014/main" id="{F9291966-E7AB-60FB-A740-9C4763B847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599"/>
          <a:stretch>
            <a:fillRect/>
          </a:stretch>
        </p:blipFill>
        <p:spPr>
          <a:xfrm>
            <a:off x="125259" y="5606714"/>
            <a:ext cx="6638266" cy="1160343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Paso 0">
            <a:extLst>
              <a:ext uri="{FF2B5EF4-FFF2-40B4-BE49-F238E27FC236}">
                <a16:creationId xmlns:a16="http://schemas.microsoft.com/office/drawing/2014/main" id="{366F04DB-240C-3311-9BEE-F88FDC3ACC59}"/>
              </a:ext>
            </a:extLst>
          </p:cNvPr>
          <p:cNvSpPr txBox="1"/>
          <p:nvPr/>
        </p:nvSpPr>
        <p:spPr>
          <a:xfrm>
            <a:off x="141098" y="1910290"/>
            <a:ext cx="75928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/>
            </a:lvl1pPr>
          </a:lstStyle>
          <a:p>
            <a:r>
              <a:t>Paso 0</a:t>
            </a:r>
          </a:p>
        </p:txBody>
      </p:sp>
      <p:sp>
        <p:nvSpPr>
          <p:cNvPr id="9" name="Paso 1">
            <a:extLst>
              <a:ext uri="{FF2B5EF4-FFF2-40B4-BE49-F238E27FC236}">
                <a16:creationId xmlns:a16="http://schemas.microsoft.com/office/drawing/2014/main" id="{BE6F49C6-2D81-D0CB-DCFA-D05A1F82EFAD}"/>
              </a:ext>
            </a:extLst>
          </p:cNvPr>
          <p:cNvSpPr txBox="1"/>
          <p:nvPr/>
        </p:nvSpPr>
        <p:spPr>
          <a:xfrm>
            <a:off x="141098" y="2646587"/>
            <a:ext cx="75928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/>
            </a:lvl1pPr>
          </a:lstStyle>
          <a:p>
            <a:r>
              <a:t>Paso 1</a:t>
            </a:r>
          </a:p>
        </p:txBody>
      </p:sp>
      <p:sp>
        <p:nvSpPr>
          <p:cNvPr id="10" name="Paso 2">
            <a:extLst>
              <a:ext uri="{FF2B5EF4-FFF2-40B4-BE49-F238E27FC236}">
                <a16:creationId xmlns:a16="http://schemas.microsoft.com/office/drawing/2014/main" id="{76521685-8977-5495-1C67-798F1C5083D3}"/>
              </a:ext>
            </a:extLst>
          </p:cNvPr>
          <p:cNvSpPr txBox="1"/>
          <p:nvPr/>
        </p:nvSpPr>
        <p:spPr>
          <a:xfrm>
            <a:off x="141098" y="5154026"/>
            <a:ext cx="759281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/>
            </a:lvl1pPr>
          </a:lstStyle>
          <a:p>
            <a:r>
              <a:t>Paso 2</a:t>
            </a:r>
          </a:p>
        </p:txBody>
      </p:sp>
      <p:pic>
        <p:nvPicPr>
          <p:cNvPr id="11" name="Screen Shot 2022-11-07 at 14.13.10.png" descr="Screen Shot 2022-11-07 at 14.13.10.png">
            <a:extLst>
              <a:ext uri="{FF2B5EF4-FFF2-40B4-BE49-F238E27FC236}">
                <a16:creationId xmlns:a16="http://schemas.microsoft.com/office/drawing/2014/main" id="{639A3E65-4DCF-9EEA-E806-CC69B80AEAD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1879"/>
          <a:stretch>
            <a:fillRect/>
          </a:stretch>
        </p:blipFill>
        <p:spPr>
          <a:xfrm>
            <a:off x="7035463" y="2105012"/>
            <a:ext cx="4153671" cy="122461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Imageamento">
            <a:extLst>
              <a:ext uri="{FF2B5EF4-FFF2-40B4-BE49-F238E27FC236}">
                <a16:creationId xmlns:a16="http://schemas.microsoft.com/office/drawing/2014/main" id="{C92919AD-5991-5F1D-34E7-B4B1AF9C3F4E}"/>
              </a:ext>
            </a:extLst>
          </p:cNvPr>
          <p:cNvSpPr txBox="1"/>
          <p:nvPr/>
        </p:nvSpPr>
        <p:spPr>
          <a:xfrm>
            <a:off x="7010989" y="1740137"/>
            <a:ext cx="1414025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 b="1"/>
            </a:lvl1pPr>
          </a:lstStyle>
          <a:p>
            <a:r>
              <a:rPr dirty="0" err="1"/>
              <a:t>Imageamento</a:t>
            </a:r>
            <a:endParaRPr dirty="0"/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D8F49AF3-C7FE-0226-7EB5-46ACEB2A5509}"/>
              </a:ext>
            </a:extLst>
          </p:cNvPr>
          <p:cNvSpPr/>
          <p:nvPr/>
        </p:nvSpPr>
        <p:spPr>
          <a:xfrm>
            <a:off x="37926" y="1886054"/>
            <a:ext cx="6724667" cy="4971946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8838C033-EE84-CDAA-9572-EC50DA37858E}"/>
              </a:ext>
            </a:extLst>
          </p:cNvPr>
          <p:cNvSpPr/>
          <p:nvPr/>
        </p:nvSpPr>
        <p:spPr>
          <a:xfrm>
            <a:off x="6897098" y="1716132"/>
            <a:ext cx="4430403" cy="1783497"/>
          </a:xfrm>
          <a:prstGeom prst="rect">
            <a:avLst/>
          </a:prstGeom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6" name="Screen Shot 2022-11-07 at 14.26.44.png" descr="Screen Shot 2022-11-07 at 14.26.44.png">
            <a:extLst>
              <a:ext uri="{FF2B5EF4-FFF2-40B4-BE49-F238E27FC236}">
                <a16:creationId xmlns:a16="http://schemas.microsoft.com/office/drawing/2014/main" id="{490C4180-A187-C0A9-8D92-63D94AEE21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6797" y="3562219"/>
            <a:ext cx="3420096" cy="2560855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Kernel cross-correlação">
            <a:extLst>
              <a:ext uri="{FF2B5EF4-FFF2-40B4-BE49-F238E27FC236}">
                <a16:creationId xmlns:a16="http://schemas.microsoft.com/office/drawing/2014/main" id="{17693CD9-64E5-5F98-C74E-A3066836E47D}"/>
              </a:ext>
            </a:extLst>
          </p:cNvPr>
          <p:cNvSpPr txBox="1"/>
          <p:nvPr/>
        </p:nvSpPr>
        <p:spPr>
          <a:xfrm>
            <a:off x="10344674" y="4223195"/>
            <a:ext cx="1688920" cy="5672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/>
            </a:lvl1pPr>
          </a:lstStyle>
          <a:p>
            <a:r>
              <a:rPr dirty="0"/>
              <a:t>Kernel </a:t>
            </a:r>
            <a:endParaRPr lang="pt-BR" dirty="0"/>
          </a:p>
          <a:p>
            <a:pPr algn="ctr"/>
            <a:r>
              <a:rPr dirty="0"/>
              <a:t>cross-</a:t>
            </a:r>
            <a:r>
              <a:rPr dirty="0" err="1"/>
              <a:t>correlação</a:t>
            </a:r>
            <a:endParaRPr dirty="0"/>
          </a:p>
        </p:txBody>
      </p:sp>
      <p:sp>
        <p:nvSpPr>
          <p:cNvPr id="18" name="/2">
            <a:extLst>
              <a:ext uri="{FF2B5EF4-FFF2-40B4-BE49-F238E27FC236}">
                <a16:creationId xmlns:a16="http://schemas.microsoft.com/office/drawing/2014/main" id="{78587BA5-965F-2CB0-22B9-D06793678EB1}"/>
              </a:ext>
            </a:extLst>
          </p:cNvPr>
          <p:cNvSpPr txBox="1"/>
          <p:nvPr/>
        </p:nvSpPr>
        <p:spPr>
          <a:xfrm>
            <a:off x="2303273" y="3423342"/>
            <a:ext cx="210055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/>
            </a:lvl1pPr>
          </a:lstStyle>
          <a:p>
            <a:r>
              <a:t>/2</a:t>
            </a:r>
          </a:p>
        </p:txBody>
      </p:sp>
      <p:sp>
        <p:nvSpPr>
          <p:cNvPr id="19" name="/2">
            <a:extLst>
              <a:ext uri="{FF2B5EF4-FFF2-40B4-BE49-F238E27FC236}">
                <a16:creationId xmlns:a16="http://schemas.microsoft.com/office/drawing/2014/main" id="{ADC1CB5D-0D57-7455-7F6C-15FAFD5DC009}"/>
              </a:ext>
            </a:extLst>
          </p:cNvPr>
          <p:cNvSpPr txBox="1"/>
          <p:nvPr/>
        </p:nvSpPr>
        <p:spPr>
          <a:xfrm>
            <a:off x="2328673" y="3851836"/>
            <a:ext cx="210055" cy="243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"/>
            </a:lvl1pPr>
          </a:lstStyle>
          <a:p>
            <a:r>
              <a:t>/2</a:t>
            </a:r>
          </a:p>
        </p:txBody>
      </p:sp>
    </p:spTree>
    <p:extLst>
      <p:ext uri="{BB962C8B-B14F-4D97-AF65-F5344CB8AC3E}">
        <p14:creationId xmlns:p14="http://schemas.microsoft.com/office/powerpoint/2010/main" val="72564949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3" name="CaixaDeTexto 12"/>
          <p:cNvSpPr txBox="1"/>
          <p:nvPr/>
        </p:nvSpPr>
        <p:spPr>
          <a:xfrm>
            <a:off x="236311" y="139037"/>
            <a:ext cx="40318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dirty="0" err="1">
                <a:solidFill>
                  <a:srgbClr val="00B0F0"/>
                </a:solidFill>
              </a:rPr>
              <a:t>Marchenko</a:t>
            </a:r>
            <a:r>
              <a:rPr lang="pt-BR" sz="3200" dirty="0">
                <a:solidFill>
                  <a:srgbClr val="00B0F0"/>
                </a:solidFill>
              </a:rPr>
              <a:t> </a:t>
            </a:r>
            <a:r>
              <a:rPr lang="pt-BR" sz="3200" dirty="0" err="1">
                <a:solidFill>
                  <a:srgbClr val="00B0F0"/>
                </a:solidFill>
              </a:rPr>
              <a:t>Imaging</a:t>
            </a:r>
            <a:endParaRPr lang="pt-BR" sz="4000" b="1" dirty="0">
              <a:solidFill>
                <a:srgbClr val="00B0F0"/>
              </a:solidFill>
            </a:endParaRPr>
          </a:p>
        </p:txBody>
      </p:sp>
      <p:grpSp>
        <p:nvGrpSpPr>
          <p:cNvPr id="21" name="Group">
            <a:extLst>
              <a:ext uri="{FF2B5EF4-FFF2-40B4-BE49-F238E27FC236}">
                <a16:creationId xmlns:a16="http://schemas.microsoft.com/office/drawing/2014/main" id="{61B9E40F-A3DD-0418-44CD-D53BB71692D2}"/>
              </a:ext>
            </a:extLst>
          </p:cNvPr>
          <p:cNvGrpSpPr/>
          <p:nvPr/>
        </p:nvGrpSpPr>
        <p:grpSpPr>
          <a:xfrm>
            <a:off x="608285" y="1455600"/>
            <a:ext cx="9743192" cy="5220622"/>
            <a:chOff x="-1" y="0"/>
            <a:chExt cx="9743191" cy="5220620"/>
          </a:xfrm>
        </p:grpSpPr>
        <p:grpSp>
          <p:nvGrpSpPr>
            <p:cNvPr id="22" name="Group">
              <a:extLst>
                <a:ext uri="{FF2B5EF4-FFF2-40B4-BE49-F238E27FC236}">
                  <a16:creationId xmlns:a16="http://schemas.microsoft.com/office/drawing/2014/main" id="{7BE0225E-373F-3173-9CF5-FE3180A15B3A}"/>
                </a:ext>
              </a:extLst>
            </p:cNvPr>
            <p:cNvGrpSpPr/>
            <p:nvPr/>
          </p:nvGrpSpPr>
          <p:grpSpPr>
            <a:xfrm>
              <a:off x="-1" y="0"/>
              <a:ext cx="9572857" cy="3168014"/>
              <a:chOff x="0" y="0"/>
              <a:chExt cx="9572855" cy="3168013"/>
            </a:xfrm>
          </p:grpSpPr>
          <p:pic>
            <p:nvPicPr>
              <p:cNvPr id="35" name="Screen Shot 2022-11-07 at 14.17.13.png" descr="Screen Shot 2022-11-07 at 14.17.13.png">
                <a:extLst>
                  <a:ext uri="{FF2B5EF4-FFF2-40B4-BE49-F238E27FC236}">
                    <a16:creationId xmlns:a16="http://schemas.microsoft.com/office/drawing/2014/main" id="{7478241A-E604-62B2-0C4A-00AA09E0C5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9391900" cy="316801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36" name="Rectangle">
                <a:extLst>
                  <a:ext uri="{FF2B5EF4-FFF2-40B4-BE49-F238E27FC236}">
                    <a16:creationId xmlns:a16="http://schemas.microsoft.com/office/drawing/2014/main" id="{71E123D9-45EE-3ECB-C872-C8FE474624AD}"/>
                  </a:ext>
                </a:extLst>
              </p:cNvPr>
              <p:cNvSpPr/>
              <p:nvPr/>
            </p:nvSpPr>
            <p:spPr>
              <a:xfrm>
                <a:off x="752589" y="707291"/>
                <a:ext cx="1337144" cy="400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7" name="Rectangle">
                <a:extLst>
                  <a:ext uri="{FF2B5EF4-FFF2-40B4-BE49-F238E27FC236}">
                    <a16:creationId xmlns:a16="http://schemas.microsoft.com/office/drawing/2014/main" id="{890A2257-D268-8A0C-4E85-01A27A7992BB}"/>
                  </a:ext>
                </a:extLst>
              </p:cNvPr>
              <p:cNvSpPr/>
              <p:nvPr/>
            </p:nvSpPr>
            <p:spPr>
              <a:xfrm>
                <a:off x="3506608" y="194806"/>
                <a:ext cx="1337144" cy="400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Rectangle">
                <a:extLst>
                  <a:ext uri="{FF2B5EF4-FFF2-40B4-BE49-F238E27FC236}">
                    <a16:creationId xmlns:a16="http://schemas.microsoft.com/office/drawing/2014/main" id="{71E44142-1972-21F6-D6F6-0B2CF7C5EEE9}"/>
                  </a:ext>
                </a:extLst>
              </p:cNvPr>
              <p:cNvSpPr/>
              <p:nvPr/>
            </p:nvSpPr>
            <p:spPr>
              <a:xfrm>
                <a:off x="5393747" y="813034"/>
                <a:ext cx="1337144" cy="400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Rectangle">
                <a:extLst>
                  <a:ext uri="{FF2B5EF4-FFF2-40B4-BE49-F238E27FC236}">
                    <a16:creationId xmlns:a16="http://schemas.microsoft.com/office/drawing/2014/main" id="{C60CFA16-901A-F909-C790-53DD9ECE7DEF}"/>
                  </a:ext>
                </a:extLst>
              </p:cNvPr>
              <p:cNvSpPr/>
              <p:nvPr/>
            </p:nvSpPr>
            <p:spPr>
              <a:xfrm>
                <a:off x="8235712" y="1845857"/>
                <a:ext cx="1337144" cy="4007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3" name="Paso 0">
              <a:extLst>
                <a:ext uri="{FF2B5EF4-FFF2-40B4-BE49-F238E27FC236}">
                  <a16:creationId xmlns:a16="http://schemas.microsoft.com/office/drawing/2014/main" id="{C21A016E-0540-721B-9BB8-2B32525AA857}"/>
                </a:ext>
              </a:extLst>
            </p:cNvPr>
            <p:cNvSpPr txBox="1"/>
            <p:nvPr/>
          </p:nvSpPr>
          <p:spPr>
            <a:xfrm>
              <a:off x="983905" y="729087"/>
              <a:ext cx="1136477" cy="3769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2000" b="1"/>
              </a:lvl1pPr>
            </a:lstStyle>
            <a:p>
              <a:r>
                <a:rPr lang="pt-BR" dirty="0" err="1"/>
                <a:t>Step</a:t>
              </a:r>
              <a:r>
                <a:rPr dirty="0"/>
                <a:t> 0</a:t>
              </a:r>
            </a:p>
          </p:txBody>
        </p:sp>
        <p:sp>
          <p:nvSpPr>
            <p:cNvPr id="24" name="Paso 1">
              <a:extLst>
                <a:ext uri="{FF2B5EF4-FFF2-40B4-BE49-F238E27FC236}">
                  <a16:creationId xmlns:a16="http://schemas.microsoft.com/office/drawing/2014/main" id="{DA07F357-C677-1738-344A-6755FE0E5D63}"/>
                </a:ext>
              </a:extLst>
            </p:cNvPr>
            <p:cNvSpPr txBox="1"/>
            <p:nvPr/>
          </p:nvSpPr>
          <p:spPr>
            <a:xfrm>
              <a:off x="3776993" y="204122"/>
              <a:ext cx="1140924" cy="448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2000" b="1"/>
              </a:lvl1pPr>
            </a:lstStyle>
            <a:p>
              <a:r>
                <a:rPr lang="pt-BR" dirty="0" err="1"/>
                <a:t>Step</a:t>
              </a:r>
              <a:r>
                <a:rPr dirty="0"/>
                <a:t> 1</a:t>
              </a:r>
            </a:p>
          </p:txBody>
        </p:sp>
        <p:sp>
          <p:nvSpPr>
            <p:cNvPr id="25" name="Paso 2">
              <a:extLst>
                <a:ext uri="{FF2B5EF4-FFF2-40B4-BE49-F238E27FC236}">
                  <a16:creationId xmlns:a16="http://schemas.microsoft.com/office/drawing/2014/main" id="{9A63EEEA-B348-5F75-F86E-58C28308A8B5}"/>
                </a:ext>
              </a:extLst>
            </p:cNvPr>
            <p:cNvSpPr txBox="1"/>
            <p:nvPr/>
          </p:nvSpPr>
          <p:spPr>
            <a:xfrm>
              <a:off x="5682448" y="729087"/>
              <a:ext cx="1215467" cy="4089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2000" b="1"/>
              </a:lvl1pPr>
            </a:lstStyle>
            <a:p>
              <a:r>
                <a:rPr lang="pt-BR" dirty="0" err="1"/>
                <a:t>Step</a:t>
              </a:r>
              <a:r>
                <a:rPr dirty="0"/>
                <a:t> 2</a:t>
              </a:r>
            </a:p>
          </p:txBody>
        </p:sp>
        <p:sp>
          <p:nvSpPr>
            <p:cNvPr id="26" name="Imagem">
              <a:extLst>
                <a:ext uri="{FF2B5EF4-FFF2-40B4-BE49-F238E27FC236}">
                  <a16:creationId xmlns:a16="http://schemas.microsoft.com/office/drawing/2014/main" id="{436F46B8-DB97-E3F1-83B7-8AC34B04BD2E}"/>
                </a:ext>
              </a:extLst>
            </p:cNvPr>
            <p:cNvSpPr txBox="1"/>
            <p:nvPr/>
          </p:nvSpPr>
          <p:spPr>
            <a:xfrm>
              <a:off x="8288640" y="1765394"/>
              <a:ext cx="1356460" cy="4249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>
                <a:defRPr sz="2000" b="1"/>
              </a:lvl1pPr>
            </a:lstStyle>
            <a:p>
              <a:r>
                <a:rPr lang="pt-BR" dirty="0" err="1"/>
                <a:t>Image</a:t>
              </a:r>
              <a:endParaRPr dirty="0"/>
            </a:p>
          </p:txBody>
        </p:sp>
        <p:pic>
          <p:nvPicPr>
            <p:cNvPr id="27" name="Screen Shot 2022-11-07 at 14.21.57.png" descr="Screen Shot 2022-11-07 at 14.21.57.png">
              <a:extLst>
                <a:ext uri="{FF2B5EF4-FFF2-40B4-BE49-F238E27FC236}">
                  <a16:creationId xmlns:a16="http://schemas.microsoft.com/office/drawing/2014/main" id="{B7FA5121-5B65-EFEC-296C-CE490E1F7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5003" y="3412733"/>
              <a:ext cx="2355929" cy="17035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" name="Screen Shot 2022-11-07 at 14.22.23.png" descr="Screen Shot 2022-11-07 at 14.22.23.png">
              <a:extLst>
                <a:ext uri="{FF2B5EF4-FFF2-40B4-BE49-F238E27FC236}">
                  <a16:creationId xmlns:a16="http://schemas.microsoft.com/office/drawing/2014/main" id="{C0DB67AF-CB75-4E0E-FF49-BD9E5B189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79725" y="3845332"/>
              <a:ext cx="1872662" cy="12709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" name="Screen Shot 2022-11-07 at 14.22.52.png" descr="Screen Shot 2022-11-07 at 14.22.52.png">
              <a:extLst>
                <a:ext uri="{FF2B5EF4-FFF2-40B4-BE49-F238E27FC236}">
                  <a16:creationId xmlns:a16="http://schemas.microsoft.com/office/drawing/2014/main" id="{3D072CDE-2A44-10F3-F4D2-7A63E92CE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594" y="3361448"/>
              <a:ext cx="1848499" cy="18591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" name="Screen Shot 2022-11-07 at 14.23.48.png" descr="Screen Shot 2022-11-07 at 14.23.48.png">
              <a:extLst>
                <a:ext uri="{FF2B5EF4-FFF2-40B4-BE49-F238E27FC236}">
                  <a16:creationId xmlns:a16="http://schemas.microsoft.com/office/drawing/2014/main" id="{90D4049B-B45C-D71E-8EE8-AE3C643E3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46364" y="3269903"/>
              <a:ext cx="1896826" cy="10873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" name="Arrow">
              <a:extLst>
                <a:ext uri="{FF2B5EF4-FFF2-40B4-BE49-F238E27FC236}">
                  <a16:creationId xmlns:a16="http://schemas.microsoft.com/office/drawing/2014/main" id="{5D0B2014-33B7-1968-7DD5-82B1A1462CD1}"/>
                </a:ext>
              </a:extLst>
            </p:cNvPr>
            <p:cNvSpPr/>
            <p:nvPr/>
          </p:nvSpPr>
          <p:spPr>
            <a:xfrm rot="5400000">
              <a:off x="1083902" y="2692775"/>
              <a:ext cx="678131" cy="758372"/>
            </a:xfrm>
            <a:prstGeom prst="rightArrow">
              <a:avLst>
                <a:gd name="adj1" fmla="val 32000"/>
                <a:gd name="adj2" fmla="val 70715"/>
              </a:avLst>
            </a:prstGeom>
            <a:gradFill flip="none" rotWithShape="1">
              <a:gsLst>
                <a:gs pos="0">
                  <a:srgbClr val="39B7D8"/>
                </a:gs>
                <a:gs pos="100000">
                  <a:schemeClr val="accent5">
                    <a:hueOff val="249502"/>
                    <a:satOff val="48101"/>
                    <a:lumOff val="28891"/>
                  </a:schemeClr>
                </a:gs>
              </a:gsLst>
              <a:lin ang="16200000" scaled="0"/>
            </a:gradFill>
            <a:ln w="9525" cap="flat">
              <a:solidFill>
                <a:srgbClr val="46AAC4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Arrow">
              <a:extLst>
                <a:ext uri="{FF2B5EF4-FFF2-40B4-BE49-F238E27FC236}">
                  <a16:creationId xmlns:a16="http://schemas.microsoft.com/office/drawing/2014/main" id="{2378FEB5-04EC-9782-24B6-43CA53D4F25E}"/>
                </a:ext>
              </a:extLst>
            </p:cNvPr>
            <p:cNvSpPr/>
            <p:nvPr/>
          </p:nvSpPr>
          <p:spPr>
            <a:xfrm rot="5400000">
              <a:off x="3876990" y="3109470"/>
              <a:ext cx="678132" cy="758372"/>
            </a:xfrm>
            <a:prstGeom prst="rightArrow">
              <a:avLst>
                <a:gd name="adj1" fmla="val 32000"/>
                <a:gd name="adj2" fmla="val 70715"/>
              </a:avLst>
            </a:prstGeom>
            <a:gradFill flip="none" rotWithShape="1">
              <a:gsLst>
                <a:gs pos="0">
                  <a:srgbClr val="39B7D8"/>
                </a:gs>
                <a:gs pos="100000">
                  <a:schemeClr val="accent5">
                    <a:hueOff val="249502"/>
                    <a:satOff val="48101"/>
                    <a:lumOff val="28891"/>
                  </a:schemeClr>
                </a:gs>
              </a:gsLst>
              <a:lin ang="16200000" scaled="0"/>
            </a:gradFill>
            <a:ln w="9525" cap="flat">
              <a:solidFill>
                <a:srgbClr val="46AAC4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Arrow">
              <a:extLst>
                <a:ext uri="{FF2B5EF4-FFF2-40B4-BE49-F238E27FC236}">
                  <a16:creationId xmlns:a16="http://schemas.microsoft.com/office/drawing/2014/main" id="{21007364-3C10-CB79-A3A0-089C33570D3F}"/>
                </a:ext>
              </a:extLst>
            </p:cNvPr>
            <p:cNvSpPr/>
            <p:nvPr/>
          </p:nvSpPr>
          <p:spPr>
            <a:xfrm rot="5400000">
              <a:off x="5782445" y="2591191"/>
              <a:ext cx="678132" cy="758372"/>
            </a:xfrm>
            <a:prstGeom prst="rightArrow">
              <a:avLst>
                <a:gd name="adj1" fmla="val 32000"/>
                <a:gd name="adj2" fmla="val 70715"/>
              </a:avLst>
            </a:prstGeom>
            <a:gradFill flip="none" rotWithShape="1">
              <a:gsLst>
                <a:gs pos="0">
                  <a:srgbClr val="39B7D8"/>
                </a:gs>
                <a:gs pos="100000">
                  <a:schemeClr val="accent5">
                    <a:hueOff val="249502"/>
                    <a:satOff val="48101"/>
                    <a:lumOff val="28891"/>
                  </a:schemeClr>
                </a:gs>
              </a:gsLst>
              <a:lin ang="16200000" scaled="0"/>
            </a:gradFill>
            <a:ln w="9525" cap="flat">
              <a:solidFill>
                <a:srgbClr val="46AAC4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Arrow">
              <a:extLst>
                <a:ext uri="{FF2B5EF4-FFF2-40B4-BE49-F238E27FC236}">
                  <a16:creationId xmlns:a16="http://schemas.microsoft.com/office/drawing/2014/main" id="{D3C1E399-A2A1-8AFA-5028-548D969214E9}"/>
                </a:ext>
              </a:extLst>
            </p:cNvPr>
            <p:cNvSpPr/>
            <p:nvPr/>
          </p:nvSpPr>
          <p:spPr>
            <a:xfrm rot="5400000">
              <a:off x="8353132" y="2350943"/>
              <a:ext cx="678132" cy="758372"/>
            </a:xfrm>
            <a:prstGeom prst="rightArrow">
              <a:avLst>
                <a:gd name="adj1" fmla="val 32000"/>
                <a:gd name="adj2" fmla="val 70715"/>
              </a:avLst>
            </a:prstGeom>
            <a:gradFill flip="none" rotWithShape="1">
              <a:gsLst>
                <a:gs pos="0">
                  <a:srgbClr val="39B7D8"/>
                </a:gs>
                <a:gs pos="100000">
                  <a:schemeClr val="accent5">
                    <a:hueOff val="249502"/>
                    <a:satOff val="48101"/>
                    <a:lumOff val="28891"/>
                  </a:schemeClr>
                </a:gs>
              </a:gsLst>
              <a:lin ang="16200000" scaled="0"/>
            </a:gradFill>
            <a:ln w="9525" cap="flat">
              <a:solidFill>
                <a:srgbClr val="46AAC4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0" name="Pipelines na GPU em cada um dos pasos">
            <a:extLst>
              <a:ext uri="{FF2B5EF4-FFF2-40B4-BE49-F238E27FC236}">
                <a16:creationId xmlns:a16="http://schemas.microsoft.com/office/drawing/2014/main" id="{33AB9A62-8F24-7BFE-ADE3-E93F83FD9EFB}"/>
              </a:ext>
            </a:extLst>
          </p:cNvPr>
          <p:cNvSpPr txBox="1"/>
          <p:nvPr/>
        </p:nvSpPr>
        <p:spPr>
          <a:xfrm>
            <a:off x="24396" y="1341404"/>
            <a:ext cx="1692126" cy="323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500"/>
            </a:lvl1pPr>
          </a:lstStyle>
          <a:p>
            <a:r>
              <a:rPr dirty="0"/>
              <a:t>Pipelines </a:t>
            </a:r>
            <a:r>
              <a:rPr lang="pt-BR" dirty="0" err="1"/>
              <a:t>on</a:t>
            </a:r>
            <a:r>
              <a:rPr dirty="0"/>
              <a:t> GPU</a:t>
            </a:r>
          </a:p>
        </p:txBody>
      </p:sp>
    </p:spTree>
    <p:extLst>
      <p:ext uri="{BB962C8B-B14F-4D97-AF65-F5344CB8AC3E}">
        <p14:creationId xmlns:p14="http://schemas.microsoft.com/office/powerpoint/2010/main" val="294979564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sp>
        <p:nvSpPr>
          <p:cNvPr id="13" name="CaixaDeTexto 12"/>
          <p:cNvSpPr txBox="1"/>
          <p:nvPr/>
        </p:nvSpPr>
        <p:spPr>
          <a:xfrm>
            <a:off x="236311" y="139037"/>
            <a:ext cx="40318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dirty="0" err="1">
                <a:solidFill>
                  <a:srgbClr val="00B0F0"/>
                </a:solidFill>
              </a:rPr>
              <a:t>Marchenko</a:t>
            </a:r>
            <a:r>
              <a:rPr lang="pt-BR" sz="3200" dirty="0">
                <a:solidFill>
                  <a:srgbClr val="00B0F0"/>
                </a:solidFill>
              </a:rPr>
              <a:t> </a:t>
            </a:r>
            <a:r>
              <a:rPr lang="pt-BR" sz="3200" dirty="0" err="1">
                <a:solidFill>
                  <a:srgbClr val="00B0F0"/>
                </a:solidFill>
              </a:rPr>
              <a:t>Imaging</a:t>
            </a:r>
            <a:endParaRPr lang="pt-BR" sz="4000" b="1" dirty="0">
              <a:solidFill>
                <a:srgbClr val="00B0F0"/>
              </a:solidFill>
            </a:endParaRPr>
          </a:p>
        </p:txBody>
      </p:sp>
      <p:sp>
        <p:nvSpPr>
          <p:cNvPr id="3" name="Distribuições dos dados na GPU: Thorbecke, et al. 2017 vs Ravasi, et al. 2020">
            <a:extLst>
              <a:ext uri="{FF2B5EF4-FFF2-40B4-BE49-F238E27FC236}">
                <a16:creationId xmlns:a16="http://schemas.microsoft.com/office/drawing/2014/main" id="{4B25055A-7C7F-9A70-CF60-3EB8517F1679}"/>
              </a:ext>
            </a:extLst>
          </p:cNvPr>
          <p:cNvSpPr txBox="1">
            <a:spLocks/>
          </p:cNvSpPr>
          <p:nvPr/>
        </p:nvSpPr>
        <p:spPr>
          <a:xfrm>
            <a:off x="267701" y="1310817"/>
            <a:ext cx="8952501" cy="422277"/>
          </a:xfrm>
          <a:prstGeom prst="rect">
            <a:avLst/>
          </a:prstGeom>
        </p:spPr>
        <p:txBody>
          <a:bodyPr/>
          <a:lstStyle>
            <a:lvl1pPr algn="l" defTabSz="85953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1879" b="1" kern="1200">
                <a:solidFill>
                  <a:schemeClr val="bg1"/>
                </a:solidFill>
                <a:latin typeface="+mj-lt"/>
                <a:ea typeface="ＭＳ Ｐゴシック" charset="-128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dirty="0">
                <a:solidFill>
                  <a:schemeClr val="tx1"/>
                </a:solidFill>
              </a:rPr>
              <a:t>Data </a:t>
            </a:r>
            <a:r>
              <a:rPr lang="pt-BR" dirty="0" err="1">
                <a:solidFill>
                  <a:schemeClr val="tx1"/>
                </a:solidFill>
              </a:rPr>
              <a:t>distributions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on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the</a:t>
            </a:r>
            <a:r>
              <a:rPr lang="pt-BR" dirty="0">
                <a:solidFill>
                  <a:schemeClr val="tx1"/>
                </a:solidFill>
              </a:rPr>
              <a:t> GPU : </a:t>
            </a:r>
            <a:r>
              <a:rPr lang="pt-BR" dirty="0" err="1">
                <a:solidFill>
                  <a:schemeClr val="tx1"/>
                </a:solidFill>
              </a:rPr>
              <a:t>Thorbecke</a:t>
            </a:r>
            <a:r>
              <a:rPr lang="pt-BR" dirty="0">
                <a:solidFill>
                  <a:schemeClr val="tx1"/>
                </a:solidFill>
              </a:rPr>
              <a:t>, et al. 2017 </a:t>
            </a:r>
            <a:r>
              <a:rPr lang="pt-BR" dirty="0" err="1">
                <a:solidFill>
                  <a:schemeClr val="tx1"/>
                </a:solidFill>
              </a:rPr>
              <a:t>vs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Ravasi</a:t>
            </a:r>
            <a:r>
              <a:rPr lang="pt-BR" dirty="0">
                <a:solidFill>
                  <a:schemeClr val="tx1"/>
                </a:solidFill>
              </a:rPr>
              <a:t>, et al. 2020</a:t>
            </a:r>
          </a:p>
        </p:txBody>
      </p:sp>
      <p:grpSp>
        <p:nvGrpSpPr>
          <p:cNvPr id="4" name="Group">
            <a:extLst>
              <a:ext uri="{FF2B5EF4-FFF2-40B4-BE49-F238E27FC236}">
                <a16:creationId xmlns:a16="http://schemas.microsoft.com/office/drawing/2014/main" id="{01821B83-A141-E8B2-702A-8687E9DB0BA9}"/>
              </a:ext>
            </a:extLst>
          </p:cNvPr>
          <p:cNvGrpSpPr/>
          <p:nvPr/>
        </p:nvGrpSpPr>
        <p:grpSpPr>
          <a:xfrm>
            <a:off x="526305" y="1600001"/>
            <a:ext cx="11412638" cy="2862123"/>
            <a:chOff x="0" y="0"/>
            <a:chExt cx="11412636" cy="2862122"/>
          </a:xfrm>
        </p:grpSpPr>
        <p:pic>
          <p:nvPicPr>
            <p:cNvPr id="5" name="Screen Shot 2022-11-07 at 15.46.09.png" descr="Screen Shot 2022-11-07 at 15.46.09.png">
              <a:extLst>
                <a:ext uri="{FF2B5EF4-FFF2-40B4-BE49-F238E27FC236}">
                  <a16:creationId xmlns:a16="http://schemas.microsoft.com/office/drawing/2014/main" id="{4700FD15-D0E6-C84C-74DB-C101A33D4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47113"/>
              <a:ext cx="4757864" cy="2615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" name="Screen Shot 2022-11-07 at 15.47.10.png" descr="Screen Shot 2022-11-07 at 15.47.10.png">
              <a:extLst>
                <a:ext uri="{FF2B5EF4-FFF2-40B4-BE49-F238E27FC236}">
                  <a16:creationId xmlns:a16="http://schemas.microsoft.com/office/drawing/2014/main" id="{0C62C359-2982-8AF3-B8FC-EAC5B6B6E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6369"/>
            <a:stretch>
              <a:fillRect/>
            </a:stretch>
          </p:blipFill>
          <p:spPr>
            <a:xfrm>
              <a:off x="5314325" y="247113"/>
              <a:ext cx="6098312" cy="2614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7" name="Thorbecke">
              <a:extLst>
                <a:ext uri="{FF2B5EF4-FFF2-40B4-BE49-F238E27FC236}">
                  <a16:creationId xmlns:a16="http://schemas.microsoft.com/office/drawing/2014/main" id="{E774FA6E-2B04-8CE8-2608-34AC1052E279}"/>
                </a:ext>
              </a:extLst>
            </p:cNvPr>
            <p:cNvSpPr txBox="1"/>
            <p:nvPr/>
          </p:nvSpPr>
          <p:spPr>
            <a:xfrm>
              <a:off x="2154184" y="0"/>
              <a:ext cx="944174" cy="307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Thorbecke</a:t>
              </a:r>
            </a:p>
          </p:txBody>
        </p:sp>
        <p:sp>
          <p:nvSpPr>
            <p:cNvPr id="8" name="Ravasi">
              <a:extLst>
                <a:ext uri="{FF2B5EF4-FFF2-40B4-BE49-F238E27FC236}">
                  <a16:creationId xmlns:a16="http://schemas.microsoft.com/office/drawing/2014/main" id="{E310C10B-E8C9-0E72-76B7-274DE2F94071}"/>
                </a:ext>
              </a:extLst>
            </p:cNvPr>
            <p:cNvSpPr txBox="1"/>
            <p:nvPr/>
          </p:nvSpPr>
          <p:spPr>
            <a:xfrm>
              <a:off x="8237484" y="0"/>
              <a:ext cx="647609" cy="307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/>
            <a:p>
              <a:r>
                <a:t>Ravasi</a:t>
              </a:r>
            </a:p>
          </p:txBody>
        </p:sp>
      </p:grpSp>
      <p:pic>
        <p:nvPicPr>
          <p:cNvPr id="9" name="Screen Shot 2022-11-07 at 15.56.28.png" descr="Screen Shot 2022-11-07 at 15.56.28.png">
            <a:extLst>
              <a:ext uri="{FF2B5EF4-FFF2-40B4-BE49-F238E27FC236}">
                <a16:creationId xmlns:a16="http://schemas.microsoft.com/office/drawing/2014/main" id="{EEF8DC3B-BA1D-6B3A-B68B-6F518D9C0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21" y="4576145"/>
            <a:ext cx="4187098" cy="2207743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Especificações do nó…">
            <a:extLst>
              <a:ext uri="{FF2B5EF4-FFF2-40B4-BE49-F238E27FC236}">
                <a16:creationId xmlns:a16="http://schemas.microsoft.com/office/drawing/2014/main" id="{66C91655-F9E5-7BEE-2A29-B7AC0078A62F}"/>
              </a:ext>
            </a:extLst>
          </p:cNvPr>
          <p:cNvSpPr txBox="1"/>
          <p:nvPr/>
        </p:nvSpPr>
        <p:spPr>
          <a:xfrm>
            <a:off x="4327519" y="4709584"/>
            <a:ext cx="2965647" cy="2097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b="1"/>
            </a:pPr>
            <a:r>
              <a:rPr lang="pt-BR" dirty="0"/>
              <a:t>Node </a:t>
            </a:r>
            <a:r>
              <a:rPr lang="pt-BR" dirty="0" err="1"/>
              <a:t>Specifications</a:t>
            </a:r>
            <a:endParaRPr lang="pt-BR" dirty="0"/>
          </a:p>
          <a:p>
            <a:pPr>
              <a:defRPr b="1"/>
            </a:pPr>
            <a:endParaRPr lang="pt-BR" dirty="0"/>
          </a:p>
          <a:p>
            <a:pPr>
              <a:defRPr b="1"/>
            </a:pPr>
            <a:r>
              <a:rPr lang="pt-BR" sz="1200" u="sng" dirty="0"/>
              <a:t>CPU</a:t>
            </a:r>
          </a:p>
          <a:p>
            <a:pPr marL="140368" indent="-140368">
              <a:buSzPct val="100000"/>
              <a:buChar char="•"/>
            </a:pPr>
            <a:r>
              <a:rPr sz="1200" dirty="0"/>
              <a:t>2 Intel (R) Xeon (R) Gold 6240 CPU </a:t>
            </a:r>
            <a:endParaRPr lang="pt-BR" sz="1200" dirty="0"/>
          </a:p>
          <a:p>
            <a:pPr>
              <a:buSzPct val="100000"/>
            </a:pPr>
            <a:r>
              <a:rPr sz="1200" dirty="0"/>
              <a:t>@ 2.60 GHz </a:t>
            </a:r>
            <a:r>
              <a:rPr lang="pt-BR" sz="1200" dirty="0" err="1"/>
              <a:t>with</a:t>
            </a:r>
            <a:r>
              <a:rPr sz="1200" dirty="0"/>
              <a:t> 18 cores </a:t>
            </a:r>
            <a:r>
              <a:rPr lang="pt-BR" sz="1200" dirty="0" err="1"/>
              <a:t>each</a:t>
            </a:r>
            <a:r>
              <a:rPr sz="1200" dirty="0"/>
              <a:t> n</a:t>
            </a:r>
            <a:r>
              <a:rPr lang="pt-BR" sz="1200" dirty="0"/>
              <a:t>ode</a:t>
            </a:r>
            <a:r>
              <a:rPr sz="1200" dirty="0"/>
              <a:t>;</a:t>
            </a:r>
          </a:p>
          <a:p>
            <a:pPr marL="140368" indent="-140368">
              <a:buSzPct val="100000"/>
              <a:buChar char="•"/>
            </a:pPr>
            <a:r>
              <a:rPr sz="1200" dirty="0"/>
              <a:t>376GB.</a:t>
            </a:r>
          </a:p>
          <a:p>
            <a:endParaRPr sz="1200" dirty="0"/>
          </a:p>
          <a:p>
            <a:pPr>
              <a:defRPr b="1"/>
            </a:pPr>
            <a:r>
              <a:rPr sz="1200" u="sng" dirty="0"/>
              <a:t>GPU</a:t>
            </a:r>
          </a:p>
          <a:p>
            <a:pPr marL="140368" indent="-140368">
              <a:buSzPct val="100000"/>
              <a:buChar char="•"/>
            </a:pPr>
            <a:r>
              <a:rPr sz="1200" dirty="0"/>
              <a:t>4 </a:t>
            </a:r>
            <a:r>
              <a:rPr lang="pt-BR" sz="1200" dirty="0"/>
              <a:t>TESLA</a:t>
            </a:r>
            <a:r>
              <a:rPr sz="1200" dirty="0"/>
              <a:t> V100 com 32GB de mem</a:t>
            </a:r>
            <a:r>
              <a:rPr lang="pt-BR" sz="1200" dirty="0"/>
              <a:t>ó</a:t>
            </a:r>
            <a:r>
              <a:rPr sz="1200" dirty="0"/>
              <a:t>ria global </a:t>
            </a:r>
            <a:r>
              <a:rPr sz="1200" dirty="0" err="1"/>
              <a:t>cada</a:t>
            </a:r>
            <a:r>
              <a:rPr sz="1200" dirty="0"/>
              <a:t> </a:t>
            </a:r>
            <a:r>
              <a:rPr sz="1200" dirty="0" err="1"/>
              <a:t>nó</a:t>
            </a:r>
            <a:r>
              <a:rPr sz="1200" dirty="0"/>
              <a:t>.</a:t>
            </a:r>
          </a:p>
        </p:txBody>
      </p:sp>
      <p:sp>
        <p:nvSpPr>
          <p:cNvPr id="11" name="Especificações do exemplo numérico…">
            <a:extLst>
              <a:ext uri="{FF2B5EF4-FFF2-40B4-BE49-F238E27FC236}">
                <a16:creationId xmlns:a16="http://schemas.microsoft.com/office/drawing/2014/main" id="{8BB3A704-F169-028F-37B3-7BEE033A8D7E}"/>
              </a:ext>
            </a:extLst>
          </p:cNvPr>
          <p:cNvSpPr txBox="1"/>
          <p:nvPr/>
        </p:nvSpPr>
        <p:spPr>
          <a:xfrm>
            <a:off x="7536283" y="4665135"/>
            <a:ext cx="4515296" cy="1490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b="1"/>
            </a:pPr>
            <a:r>
              <a:rPr lang="pt-BR" dirty="0" err="1"/>
              <a:t>Numeric</a:t>
            </a:r>
            <a:r>
              <a:rPr lang="pt-BR" dirty="0"/>
              <a:t> </a:t>
            </a:r>
            <a:r>
              <a:rPr lang="pt-BR" dirty="0" err="1"/>
              <a:t>example</a:t>
            </a:r>
            <a:r>
              <a:rPr lang="pt-BR" dirty="0"/>
              <a:t> </a:t>
            </a:r>
            <a:r>
              <a:rPr lang="pt-BR" dirty="0" err="1"/>
              <a:t>specifications</a:t>
            </a:r>
            <a:endParaRPr lang="pt-BR" dirty="0"/>
          </a:p>
          <a:p>
            <a:pPr>
              <a:defRPr b="1"/>
            </a:pPr>
            <a:endParaRPr dirty="0"/>
          </a:p>
          <a:p>
            <a:pPr>
              <a:defRPr b="1"/>
            </a:pPr>
            <a:r>
              <a:rPr lang="pt-BR" sz="1200" dirty="0"/>
              <a:t>3-layer flat model</a:t>
            </a:r>
          </a:p>
          <a:p>
            <a:pPr>
              <a:defRPr b="1"/>
            </a:pPr>
            <a:r>
              <a:rPr sz="1200" dirty="0" err="1"/>
              <a:t>Refl</a:t>
            </a:r>
            <a:r>
              <a:rPr sz="1200" dirty="0"/>
              <a:t> (</a:t>
            </a:r>
            <a:r>
              <a:rPr lang="pt-BR" sz="1200" dirty="0"/>
              <a:t>shots</a:t>
            </a:r>
            <a:r>
              <a:rPr sz="1200" dirty="0"/>
              <a:t>): 201*61=1261 </a:t>
            </a:r>
            <a:r>
              <a:rPr lang="pt-BR" sz="1200" dirty="0"/>
              <a:t>shots</a:t>
            </a:r>
            <a:r>
              <a:rPr sz="1200" dirty="0"/>
              <a:t>/receptors, 286 </a:t>
            </a:r>
            <a:r>
              <a:rPr lang="pt-BR" sz="1200" dirty="0" err="1"/>
              <a:t>frequencies</a:t>
            </a:r>
            <a:r>
              <a:rPr lang="pt-BR" sz="1200" dirty="0"/>
              <a:t>, total</a:t>
            </a:r>
            <a:r>
              <a:rPr sz="1200" dirty="0"/>
              <a:t> 170GB;</a:t>
            </a:r>
          </a:p>
          <a:p>
            <a:pPr marL="140368" indent="-140368">
              <a:buSzPct val="100000"/>
              <a:buChar char="•"/>
            </a:pPr>
            <a:r>
              <a:rPr sz="1200" dirty="0"/>
              <a:t>f0s (</a:t>
            </a:r>
            <a:r>
              <a:rPr lang="pt-BR" sz="1200" dirty="0" err="1"/>
              <a:t>initial</a:t>
            </a:r>
            <a:r>
              <a:rPr lang="pt-BR" sz="1200" dirty="0"/>
              <a:t> </a:t>
            </a:r>
            <a:r>
              <a:rPr lang="pt-BR" sz="1200" dirty="0" err="1"/>
              <a:t>focusing</a:t>
            </a:r>
            <a:r>
              <a:rPr lang="pt-BR" sz="1200" dirty="0"/>
              <a:t> </a:t>
            </a:r>
            <a:r>
              <a:rPr lang="pt-BR" sz="1200" dirty="0" err="1"/>
              <a:t>functions</a:t>
            </a:r>
            <a:r>
              <a:rPr sz="1200" dirty="0"/>
              <a:t>): 201*61 </a:t>
            </a:r>
            <a:r>
              <a:rPr lang="pt-BR" sz="1200" dirty="0" err="1"/>
              <a:t>receivers</a:t>
            </a:r>
            <a:r>
              <a:rPr sz="1200" dirty="0"/>
              <a:t>,</a:t>
            </a:r>
            <a:br>
              <a:rPr sz="1200" dirty="0"/>
            </a:br>
            <a:r>
              <a:rPr lang="pt-BR" sz="1200" dirty="0" err="1"/>
              <a:t>increase</a:t>
            </a:r>
            <a:r>
              <a:rPr sz="1200" dirty="0"/>
              <a:t> </a:t>
            </a:r>
            <a:r>
              <a:rPr lang="pt-BR" sz="1200" dirty="0" err="1"/>
              <a:t>step</a:t>
            </a:r>
            <a:r>
              <a:rPr lang="pt-BR" sz="1200" dirty="0"/>
              <a:t> </a:t>
            </a:r>
            <a:r>
              <a:rPr sz="1200" dirty="0"/>
              <a:t>50. </a:t>
            </a:r>
            <a:r>
              <a:rPr lang="pt-BR" sz="1200" dirty="0" err="1"/>
              <a:t>Each</a:t>
            </a:r>
            <a:r>
              <a:rPr sz="1200" dirty="0"/>
              <a:t> 100 po</a:t>
            </a:r>
            <a:r>
              <a:rPr lang="pt-BR" sz="1200" dirty="0" err="1"/>
              <a:t>ints</a:t>
            </a:r>
            <a:r>
              <a:rPr sz="1200" dirty="0"/>
              <a:t> </a:t>
            </a:r>
            <a:r>
              <a:rPr lang="pt-BR" sz="1200" dirty="0" err="1"/>
              <a:t>have</a:t>
            </a:r>
            <a:r>
              <a:rPr lang="pt-BR" sz="1200" dirty="0"/>
              <a:t> </a:t>
            </a:r>
            <a:r>
              <a:rPr sz="1200" dirty="0"/>
              <a:t>1,5</a:t>
            </a:r>
            <a:r>
              <a:rPr lang="pt-BR" sz="1200" dirty="0"/>
              <a:t> </a:t>
            </a:r>
            <a:r>
              <a:rPr sz="1200" dirty="0"/>
              <a:t>GB.</a:t>
            </a:r>
          </a:p>
        </p:txBody>
      </p:sp>
    </p:spTree>
    <p:extLst>
      <p:ext uri="{BB962C8B-B14F-4D97-AF65-F5344CB8AC3E}">
        <p14:creationId xmlns:p14="http://schemas.microsoft.com/office/powerpoint/2010/main" val="3804710450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965" y="-22034"/>
            <a:ext cx="1220992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40674" y="867095"/>
            <a:ext cx="3526928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PSO-FWI</a:t>
            </a:r>
            <a:endParaRPr kumimoji="0" lang="pt-BR" sz="8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703385" y="3540367"/>
            <a:ext cx="0" cy="33176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B435A28A-BA9D-BEE9-3B19-DA94B17BE94D}"/>
              </a:ext>
            </a:extLst>
          </p:cNvPr>
          <p:cNvSpPr txBox="1"/>
          <p:nvPr/>
        </p:nvSpPr>
        <p:spPr>
          <a:xfrm>
            <a:off x="844063" y="4045021"/>
            <a:ext cx="4862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project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aimed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obtain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estimates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2D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acoustic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macromodels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PSO-FWI (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Particle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Swarm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Optimization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- Full-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Waveform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Inversion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658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201679" y="1355650"/>
            <a:ext cx="11823823" cy="5224895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13" name="CaixaDeTexto 12"/>
          <p:cNvSpPr txBox="1"/>
          <p:nvPr/>
        </p:nvSpPr>
        <p:spPr>
          <a:xfrm>
            <a:off x="236311" y="139037"/>
            <a:ext cx="19399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b="1" dirty="0">
                <a:solidFill>
                  <a:srgbClr val="00B0F0"/>
                </a:solidFill>
              </a:rPr>
              <a:t>PSO-FWI</a:t>
            </a:r>
            <a:endParaRPr lang="pt-BR" sz="4000" b="1" dirty="0">
              <a:solidFill>
                <a:srgbClr val="00B0F0"/>
              </a:solidFill>
            </a:endParaRPr>
          </a:p>
        </p:txBody>
      </p:sp>
      <p:sp>
        <p:nvSpPr>
          <p:cNvPr id="3" name="CustomShape 2">
            <a:extLst>
              <a:ext uri="{FF2B5EF4-FFF2-40B4-BE49-F238E27FC236}">
                <a16:creationId xmlns:a16="http://schemas.microsoft.com/office/drawing/2014/main" id="{D137A85E-85EE-88F6-48B0-6D931C26CE3A}"/>
              </a:ext>
            </a:extLst>
          </p:cNvPr>
          <p:cNvSpPr/>
          <p:nvPr/>
        </p:nvSpPr>
        <p:spPr>
          <a:xfrm>
            <a:off x="3975931" y="3871422"/>
            <a:ext cx="1977120" cy="357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24E8CB4D-9294-A025-FE22-5B25FD246999}"/>
              </a:ext>
            </a:extLst>
          </p:cNvPr>
          <p:cNvSpPr/>
          <p:nvPr/>
        </p:nvSpPr>
        <p:spPr>
          <a:xfrm>
            <a:off x="3975931" y="2179422"/>
            <a:ext cx="1941120" cy="393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6371B0B5-62DF-C083-E62E-AB21DAD93F0D}"/>
              </a:ext>
            </a:extLst>
          </p:cNvPr>
          <p:cNvPicPr/>
          <p:nvPr/>
        </p:nvPicPr>
        <p:blipFill>
          <a:blip r:embed="rId4"/>
          <a:srcRect l="13392" t="27835" r="13082" b="22525"/>
          <a:stretch/>
        </p:blipFill>
        <p:spPr>
          <a:xfrm>
            <a:off x="254252" y="1356823"/>
            <a:ext cx="9318240" cy="3531960"/>
          </a:xfrm>
          <a:prstGeom prst="rect">
            <a:avLst/>
          </a:prstGeom>
          <a:ln>
            <a:noFill/>
          </a:ln>
        </p:spPr>
      </p:pic>
      <p:sp>
        <p:nvSpPr>
          <p:cNvPr id="6" name="CustomShape 4">
            <a:extLst>
              <a:ext uri="{FF2B5EF4-FFF2-40B4-BE49-F238E27FC236}">
                <a16:creationId xmlns:a16="http://schemas.microsoft.com/office/drawing/2014/main" id="{EB81C1A3-BC05-CECB-481C-A0E6F24662B4}"/>
              </a:ext>
            </a:extLst>
          </p:cNvPr>
          <p:cNvSpPr/>
          <p:nvPr/>
        </p:nvSpPr>
        <p:spPr>
          <a:xfrm>
            <a:off x="4008330" y="1628983"/>
            <a:ext cx="1833120" cy="367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352319B3-B89C-BCE7-9BB4-F11C6691A54E}"/>
              </a:ext>
            </a:extLst>
          </p:cNvPr>
          <p:cNvSpPr/>
          <p:nvPr/>
        </p:nvSpPr>
        <p:spPr>
          <a:xfrm>
            <a:off x="7177772" y="3390822"/>
            <a:ext cx="1686599" cy="367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8" name="CustomShape 6">
            <a:extLst>
              <a:ext uri="{FF2B5EF4-FFF2-40B4-BE49-F238E27FC236}">
                <a16:creationId xmlns:a16="http://schemas.microsoft.com/office/drawing/2014/main" id="{CE7A636B-0D46-7E4A-9258-391FB0647A0F}"/>
              </a:ext>
            </a:extLst>
          </p:cNvPr>
          <p:cNvSpPr/>
          <p:nvPr/>
        </p:nvSpPr>
        <p:spPr>
          <a:xfrm>
            <a:off x="6884732" y="1471662"/>
            <a:ext cx="2189160" cy="367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9" name="CustomShape 7">
            <a:extLst>
              <a:ext uri="{FF2B5EF4-FFF2-40B4-BE49-F238E27FC236}">
                <a16:creationId xmlns:a16="http://schemas.microsoft.com/office/drawing/2014/main" id="{27DC2371-8E36-23A8-3452-F0158FAF3CC5}"/>
              </a:ext>
            </a:extLst>
          </p:cNvPr>
          <p:cNvSpPr/>
          <p:nvPr/>
        </p:nvSpPr>
        <p:spPr>
          <a:xfrm>
            <a:off x="4245212" y="1628983"/>
            <a:ext cx="140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Modeling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8">
            <a:extLst>
              <a:ext uri="{FF2B5EF4-FFF2-40B4-BE49-F238E27FC236}">
                <a16:creationId xmlns:a16="http://schemas.microsoft.com/office/drawing/2014/main" id="{8D6FD62B-6324-C535-6421-F5DE817F31CA}"/>
              </a:ext>
            </a:extLst>
          </p:cNvPr>
          <p:cNvSpPr/>
          <p:nvPr/>
        </p:nvSpPr>
        <p:spPr>
          <a:xfrm>
            <a:off x="4043611" y="3376062"/>
            <a:ext cx="1833120" cy="367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D9B5EDBA-F55C-E1B2-AF77-00C500B25961}"/>
              </a:ext>
            </a:extLst>
          </p:cNvPr>
          <p:cNvSpPr/>
          <p:nvPr/>
        </p:nvSpPr>
        <p:spPr>
          <a:xfrm>
            <a:off x="4265373" y="3376063"/>
            <a:ext cx="14022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Inversion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7F413DE5-0E88-8AE8-C59C-C159D016F23E}"/>
              </a:ext>
            </a:extLst>
          </p:cNvPr>
          <p:cNvSpPr/>
          <p:nvPr/>
        </p:nvSpPr>
        <p:spPr>
          <a:xfrm>
            <a:off x="6829292" y="1471663"/>
            <a:ext cx="2303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Forward problem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CustomShape 11">
            <a:extLst>
              <a:ext uri="{FF2B5EF4-FFF2-40B4-BE49-F238E27FC236}">
                <a16:creationId xmlns:a16="http://schemas.microsoft.com/office/drawing/2014/main" id="{7FA3AD47-497D-317A-960D-3EAD6FBF8DAA}"/>
              </a:ext>
            </a:extLst>
          </p:cNvPr>
          <p:cNvSpPr/>
          <p:nvPr/>
        </p:nvSpPr>
        <p:spPr>
          <a:xfrm>
            <a:off x="791731" y="3539143"/>
            <a:ext cx="2189160" cy="3679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5" name="CustomShape 12">
            <a:extLst>
              <a:ext uri="{FF2B5EF4-FFF2-40B4-BE49-F238E27FC236}">
                <a16:creationId xmlns:a16="http://schemas.microsoft.com/office/drawing/2014/main" id="{1113890D-20BF-920E-87B4-A026D19DE1E9}"/>
              </a:ext>
            </a:extLst>
          </p:cNvPr>
          <p:cNvSpPr/>
          <p:nvPr/>
        </p:nvSpPr>
        <p:spPr>
          <a:xfrm>
            <a:off x="736291" y="3539142"/>
            <a:ext cx="23032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Inverse problem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CustomShape 13">
            <a:extLst>
              <a:ext uri="{FF2B5EF4-FFF2-40B4-BE49-F238E27FC236}">
                <a16:creationId xmlns:a16="http://schemas.microsoft.com/office/drawing/2014/main" id="{346E267D-3403-92D7-E05C-ED7C558AAE25}"/>
              </a:ext>
            </a:extLst>
          </p:cNvPr>
          <p:cNvSpPr/>
          <p:nvPr/>
        </p:nvSpPr>
        <p:spPr>
          <a:xfrm>
            <a:off x="7149332" y="3372103"/>
            <a:ext cx="17380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Seismic data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CustomShape 14">
            <a:extLst>
              <a:ext uri="{FF2B5EF4-FFF2-40B4-BE49-F238E27FC236}">
                <a16:creationId xmlns:a16="http://schemas.microsoft.com/office/drawing/2014/main" id="{F5DADF6C-3939-D9B5-38DB-32C0BE249FD7}"/>
              </a:ext>
            </a:extLst>
          </p:cNvPr>
          <p:cNvSpPr/>
          <p:nvPr/>
        </p:nvSpPr>
        <p:spPr>
          <a:xfrm>
            <a:off x="958771" y="1274742"/>
            <a:ext cx="1792080" cy="74448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18" name="CustomShape 15">
            <a:extLst>
              <a:ext uri="{FF2B5EF4-FFF2-40B4-BE49-F238E27FC236}">
                <a16:creationId xmlns:a16="http://schemas.microsoft.com/office/drawing/2014/main" id="{4DEAA1B5-0AC4-AA72-04B4-E1FCE4E4D013}"/>
              </a:ext>
            </a:extLst>
          </p:cNvPr>
          <p:cNvSpPr/>
          <p:nvPr/>
        </p:nvSpPr>
        <p:spPr>
          <a:xfrm>
            <a:off x="989731" y="1322263"/>
            <a:ext cx="1798921" cy="638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 of properties Vp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CustomShape 16">
            <a:extLst>
              <a:ext uri="{FF2B5EF4-FFF2-40B4-BE49-F238E27FC236}">
                <a16:creationId xmlns:a16="http://schemas.microsoft.com/office/drawing/2014/main" id="{FCD59400-932D-F763-7F94-64831AF88694}"/>
              </a:ext>
            </a:extLst>
          </p:cNvPr>
          <p:cNvSpPr/>
          <p:nvPr/>
        </p:nvSpPr>
        <p:spPr>
          <a:xfrm>
            <a:off x="299611" y="3987703"/>
            <a:ext cx="9011880" cy="8913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0" name="CustomShape 17">
            <a:extLst>
              <a:ext uri="{FF2B5EF4-FFF2-40B4-BE49-F238E27FC236}">
                <a16:creationId xmlns:a16="http://schemas.microsoft.com/office/drawing/2014/main" id="{60B14460-BDBB-E9EE-8CE2-4901FD031A5D}"/>
              </a:ext>
            </a:extLst>
          </p:cNvPr>
          <p:cNvSpPr/>
          <p:nvPr/>
        </p:nvSpPr>
        <p:spPr>
          <a:xfrm>
            <a:off x="299611" y="4272824"/>
            <a:ext cx="9318240" cy="63899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b="1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Goal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Improvement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velocity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field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&gt;&gt;&gt;&gt;&gt; improve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quality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the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seismic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in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depth</a:t>
            </a:r>
            <a:endParaRPr lang="pt-BR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EE1B2070-EA5F-5DF1-9702-C19795598143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-30509" y="5281542"/>
            <a:ext cx="2741760" cy="1064880"/>
          </a:xfrm>
          <a:prstGeom prst="rect">
            <a:avLst/>
          </a:prstGeom>
          <a:ln>
            <a:noFill/>
          </a:ln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470AF6AB-14D7-EC5C-0C7D-D8750ACDF30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3541771" y="5257782"/>
            <a:ext cx="2741760" cy="1083960"/>
          </a:xfrm>
          <a:prstGeom prst="rect">
            <a:avLst/>
          </a:prstGeom>
          <a:ln>
            <a:noFill/>
          </a:ln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id="{3BEACAF9-1A68-7B5D-8CA7-CC15CD928EE7}"/>
              </a:ext>
            </a:extLst>
          </p:cNvPr>
          <p:cNvPicPr/>
          <p:nvPr/>
        </p:nvPicPr>
        <p:blipFill>
          <a:blip r:embed="rId7"/>
          <a:srcRect t="1824" b="2908"/>
          <a:stretch/>
        </p:blipFill>
        <p:spPr>
          <a:xfrm>
            <a:off x="7065811" y="5277582"/>
            <a:ext cx="2741760" cy="1032480"/>
          </a:xfrm>
          <a:prstGeom prst="rect">
            <a:avLst/>
          </a:prstGeom>
          <a:ln>
            <a:noFill/>
          </a:ln>
        </p:spPr>
      </p:pic>
      <p:sp>
        <p:nvSpPr>
          <p:cNvPr id="25" name="CustomShape 18">
            <a:extLst>
              <a:ext uri="{FF2B5EF4-FFF2-40B4-BE49-F238E27FC236}">
                <a16:creationId xmlns:a16="http://schemas.microsoft.com/office/drawing/2014/main" id="{92F0EA59-161A-1587-78EB-A4DE86D9F07F}"/>
              </a:ext>
            </a:extLst>
          </p:cNvPr>
          <p:cNvSpPr/>
          <p:nvPr/>
        </p:nvSpPr>
        <p:spPr>
          <a:xfrm>
            <a:off x="6972211" y="6410502"/>
            <a:ext cx="26589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Higher resolution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CustomShape 19">
            <a:extLst>
              <a:ext uri="{FF2B5EF4-FFF2-40B4-BE49-F238E27FC236}">
                <a16:creationId xmlns:a16="http://schemas.microsoft.com/office/drawing/2014/main" id="{95FE0217-6B6C-E7F0-C728-4AC2615D3A53}"/>
              </a:ext>
            </a:extLst>
          </p:cNvPr>
          <p:cNvSpPr/>
          <p:nvPr/>
        </p:nvSpPr>
        <p:spPr>
          <a:xfrm>
            <a:off x="2737171" y="5697703"/>
            <a:ext cx="738360" cy="11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  <p:sp>
        <p:nvSpPr>
          <p:cNvPr id="27" name="CustomShape 20">
            <a:extLst>
              <a:ext uri="{FF2B5EF4-FFF2-40B4-BE49-F238E27FC236}">
                <a16:creationId xmlns:a16="http://schemas.microsoft.com/office/drawing/2014/main" id="{17CA448D-6326-AAD7-AFC0-13135563CA94}"/>
              </a:ext>
            </a:extLst>
          </p:cNvPr>
          <p:cNvSpPr/>
          <p:nvPr/>
        </p:nvSpPr>
        <p:spPr>
          <a:xfrm>
            <a:off x="2661932" y="5392423"/>
            <a:ext cx="88703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PSO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CustomShape 21">
            <a:extLst>
              <a:ext uri="{FF2B5EF4-FFF2-40B4-BE49-F238E27FC236}">
                <a16:creationId xmlns:a16="http://schemas.microsoft.com/office/drawing/2014/main" id="{95582822-3D4E-45B6-B314-78B62448E1CE}"/>
              </a:ext>
            </a:extLst>
          </p:cNvPr>
          <p:cNvSpPr/>
          <p:nvPr/>
        </p:nvSpPr>
        <p:spPr>
          <a:xfrm>
            <a:off x="6227732" y="5384502"/>
            <a:ext cx="887039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pt-BR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FWI</a:t>
            </a:r>
            <a:endParaRPr lang="pt-BR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CustomShape 22">
            <a:extLst>
              <a:ext uri="{FF2B5EF4-FFF2-40B4-BE49-F238E27FC236}">
                <a16:creationId xmlns:a16="http://schemas.microsoft.com/office/drawing/2014/main" id="{F8A1D467-1803-8FBC-2B0A-92DC751BABAB}"/>
              </a:ext>
            </a:extLst>
          </p:cNvPr>
          <p:cNvSpPr/>
          <p:nvPr/>
        </p:nvSpPr>
        <p:spPr>
          <a:xfrm>
            <a:off x="6320971" y="5729384"/>
            <a:ext cx="738360" cy="11952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6300626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-8965" y="0"/>
            <a:ext cx="12209929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540674" y="867095"/>
            <a:ext cx="306846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PROJECT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RTM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OneAPI</a:t>
            </a:r>
            <a:endParaRPr kumimoji="0" lang="pt-BR" sz="8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Conector reto 9"/>
          <p:cNvCxnSpPr/>
          <p:nvPr/>
        </p:nvCxnSpPr>
        <p:spPr>
          <a:xfrm>
            <a:off x="703385" y="3540367"/>
            <a:ext cx="0" cy="33176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B81B6F6F-70EB-22B6-B47C-902EAA9C30A5}"/>
              </a:ext>
            </a:extLst>
          </p:cNvPr>
          <p:cNvSpPr txBox="1"/>
          <p:nvPr/>
        </p:nvSpPr>
        <p:spPr>
          <a:xfrm>
            <a:off x="844063" y="4045021"/>
            <a:ext cx="4862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GOAL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Explore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functionalities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Intel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OneAPI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API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capabilities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DPC++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compiler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deal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with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heterogeneous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computing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multi-GPU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system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as a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concept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seismic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imaging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a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two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-dimensional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acoustic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case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Reverse Time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Migration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(RTM)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algorithm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61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201679" y="1355650"/>
            <a:ext cx="11823823" cy="5224895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13" name="CaixaDeTexto 12"/>
          <p:cNvSpPr txBox="1"/>
          <p:nvPr/>
        </p:nvSpPr>
        <p:spPr>
          <a:xfrm>
            <a:off x="236311" y="139037"/>
            <a:ext cx="9930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b="1" dirty="0">
                <a:solidFill>
                  <a:srgbClr val="00B0F0"/>
                </a:solidFill>
              </a:rPr>
              <a:t>RTM Domain Division </a:t>
            </a:r>
            <a:r>
              <a:rPr lang="pt-BR" sz="3200" b="1" dirty="0" err="1">
                <a:solidFill>
                  <a:srgbClr val="00B0F0"/>
                </a:solidFill>
              </a:rPr>
              <a:t>on</a:t>
            </a:r>
            <a:r>
              <a:rPr lang="pt-BR" sz="3200" b="1" dirty="0">
                <a:solidFill>
                  <a:srgbClr val="00B0F0"/>
                </a:solidFill>
              </a:rPr>
              <a:t> </a:t>
            </a:r>
            <a:r>
              <a:rPr lang="pt-BR" sz="3200" dirty="0" err="1">
                <a:solidFill>
                  <a:srgbClr val="00B0F0"/>
                </a:solidFill>
              </a:rPr>
              <a:t>M</a:t>
            </a:r>
            <a:r>
              <a:rPr lang="pt-BR" sz="3200" b="1" dirty="0" err="1">
                <a:solidFill>
                  <a:srgbClr val="00B0F0"/>
                </a:solidFill>
              </a:rPr>
              <a:t>ulti-GPU</a:t>
            </a:r>
            <a:r>
              <a:rPr lang="pt-BR" sz="3200" b="1" dirty="0">
                <a:solidFill>
                  <a:srgbClr val="00B0F0"/>
                </a:solidFill>
              </a:rPr>
              <a:t> </a:t>
            </a:r>
            <a:r>
              <a:rPr lang="pt-BR" sz="3200" b="1" dirty="0" err="1">
                <a:solidFill>
                  <a:srgbClr val="00B0F0"/>
                </a:solidFill>
              </a:rPr>
              <a:t>using</a:t>
            </a:r>
            <a:r>
              <a:rPr lang="pt-BR" sz="3200" b="1" dirty="0">
                <a:solidFill>
                  <a:srgbClr val="00B0F0"/>
                </a:solidFill>
              </a:rPr>
              <a:t> </a:t>
            </a:r>
            <a:r>
              <a:rPr lang="pt-BR" sz="3200" b="1" dirty="0" err="1">
                <a:solidFill>
                  <a:srgbClr val="00B0F0"/>
                </a:solidFill>
              </a:rPr>
              <a:t>OneAPI</a:t>
            </a:r>
            <a:endParaRPr lang="pt-BR" sz="4000" b="1" dirty="0">
              <a:solidFill>
                <a:srgbClr val="00B0F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2FFF8D-65FE-9C6E-086E-32C2FB38E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768" y="1402044"/>
            <a:ext cx="3522116" cy="15504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D10CD8B-6972-659F-AF1C-BA1AF683A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186" y="4408519"/>
            <a:ext cx="3610698" cy="158939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95E8BB8-2A4D-7528-DF9C-B879167F285C}"/>
              </a:ext>
            </a:extLst>
          </p:cNvPr>
          <p:cNvSpPr txBox="1"/>
          <p:nvPr/>
        </p:nvSpPr>
        <p:spPr>
          <a:xfrm>
            <a:off x="420400" y="6046052"/>
            <a:ext cx="6857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[Multi-GPU 2D-RTM] Migration and propagation structure of an acoustic model using multiple GPUs.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6FE5CC9-8B0A-8090-34CB-F23CEF793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4985" y="3041959"/>
            <a:ext cx="3426899" cy="1445330"/>
          </a:xfrm>
          <a:prstGeom prst="rect">
            <a:avLst/>
          </a:prstGeom>
        </p:spPr>
      </p:pic>
      <p:grpSp>
        <p:nvGrpSpPr>
          <p:cNvPr id="3" name="Group 6">
            <a:extLst>
              <a:ext uri="{FF2B5EF4-FFF2-40B4-BE49-F238E27FC236}">
                <a16:creationId xmlns:a16="http://schemas.microsoft.com/office/drawing/2014/main" id="{DB8F2A4E-A018-B9F7-5687-231F42242069}"/>
              </a:ext>
            </a:extLst>
          </p:cNvPr>
          <p:cNvGrpSpPr/>
          <p:nvPr/>
        </p:nvGrpSpPr>
        <p:grpSpPr>
          <a:xfrm>
            <a:off x="420400" y="1405176"/>
            <a:ext cx="6508874" cy="4495682"/>
            <a:chOff x="949841" y="797220"/>
            <a:chExt cx="7908851" cy="5707211"/>
          </a:xfrm>
        </p:grpSpPr>
        <p:pic>
          <p:nvPicPr>
            <p:cNvPr id="5" name="Picture 5" descr="Diagram&#10;&#10;Description automatically generated">
              <a:extLst>
                <a:ext uri="{FF2B5EF4-FFF2-40B4-BE49-F238E27FC236}">
                  <a16:creationId xmlns:a16="http://schemas.microsoft.com/office/drawing/2014/main" id="{F7D9402A-3F0D-CB59-0EBA-1A3774B17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9841" y="797220"/>
              <a:ext cx="6978503" cy="2632002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CA5A32DF-8F54-2E11-326D-244552B4E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842" y="3428151"/>
              <a:ext cx="7908850" cy="3076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64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>
            <a:extLst>
              <a:ext uri="{FF2B5EF4-FFF2-40B4-BE49-F238E27FC236}">
                <a16:creationId xmlns:a16="http://schemas.microsoft.com/office/drawing/2014/main" id="{121DF223-4B29-0D02-D86F-1D116575E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00" y="1526225"/>
            <a:ext cx="9338446" cy="4519827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0" y="1"/>
            <a:ext cx="12192000" cy="1266139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400"/>
          </a:p>
        </p:txBody>
      </p:sp>
      <p:pic>
        <p:nvPicPr>
          <p:cNvPr id="22" name="图片 90">
            <a:extLst>
              <a:ext uri="{FF2B5EF4-FFF2-40B4-BE49-F238E27FC236}">
                <a16:creationId xmlns:a16="http://schemas.microsoft.com/office/drawing/2014/main" id="{E9C8581F-8FE3-4F7A-8342-779F55F708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96"/>
          <a:stretch/>
        </p:blipFill>
        <p:spPr>
          <a:xfrm>
            <a:off x="201679" y="1355650"/>
            <a:ext cx="11823823" cy="5224895"/>
          </a:xfrm>
          <a:prstGeom prst="rect">
            <a:avLst/>
          </a:prstGeom>
          <a:noFill/>
          <a:ln w="6350">
            <a:noFill/>
          </a:ln>
        </p:spPr>
      </p:pic>
      <p:sp>
        <p:nvSpPr>
          <p:cNvPr id="13" name="CaixaDeTexto 12"/>
          <p:cNvSpPr txBox="1"/>
          <p:nvPr/>
        </p:nvSpPr>
        <p:spPr>
          <a:xfrm>
            <a:off x="236311" y="139037"/>
            <a:ext cx="993092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pt-BR" sz="3200" dirty="0">
                <a:solidFill>
                  <a:schemeClr val="bg1"/>
                </a:solidFill>
                <a:latin typeface="Calibri Light" panose="020F0302020204030204"/>
              </a:rPr>
              <a:t>PROJECT</a:t>
            </a:r>
          </a:p>
          <a:p>
            <a:r>
              <a:rPr lang="pt-BR" sz="3200" b="1" dirty="0">
                <a:solidFill>
                  <a:srgbClr val="00B0F0"/>
                </a:solidFill>
              </a:rPr>
              <a:t>RTM Domain Division </a:t>
            </a:r>
            <a:r>
              <a:rPr lang="pt-BR" sz="3200" b="1" dirty="0" err="1">
                <a:solidFill>
                  <a:srgbClr val="00B0F0"/>
                </a:solidFill>
              </a:rPr>
              <a:t>on</a:t>
            </a:r>
            <a:r>
              <a:rPr lang="pt-BR" sz="3200" b="1" dirty="0">
                <a:solidFill>
                  <a:srgbClr val="00B0F0"/>
                </a:solidFill>
              </a:rPr>
              <a:t> </a:t>
            </a:r>
            <a:r>
              <a:rPr lang="pt-BR" sz="3200" dirty="0" err="1">
                <a:solidFill>
                  <a:srgbClr val="00B0F0"/>
                </a:solidFill>
              </a:rPr>
              <a:t>M</a:t>
            </a:r>
            <a:r>
              <a:rPr lang="pt-BR" sz="3200" b="1" dirty="0" err="1">
                <a:solidFill>
                  <a:srgbClr val="00B0F0"/>
                </a:solidFill>
              </a:rPr>
              <a:t>ulti-GPU</a:t>
            </a:r>
            <a:r>
              <a:rPr lang="pt-BR" sz="3200" b="1" dirty="0">
                <a:solidFill>
                  <a:srgbClr val="00B0F0"/>
                </a:solidFill>
              </a:rPr>
              <a:t> </a:t>
            </a:r>
            <a:r>
              <a:rPr lang="pt-BR" sz="3200" b="1" dirty="0" err="1">
                <a:solidFill>
                  <a:srgbClr val="00B0F0"/>
                </a:solidFill>
              </a:rPr>
              <a:t>using</a:t>
            </a:r>
            <a:r>
              <a:rPr lang="pt-BR" sz="3200" b="1" dirty="0">
                <a:solidFill>
                  <a:srgbClr val="00B0F0"/>
                </a:solidFill>
              </a:rPr>
              <a:t> </a:t>
            </a:r>
            <a:r>
              <a:rPr lang="pt-BR" sz="3200" b="1" dirty="0" err="1">
                <a:solidFill>
                  <a:srgbClr val="00B0F0"/>
                </a:solidFill>
              </a:rPr>
              <a:t>OneAPI</a:t>
            </a:r>
            <a:endParaRPr lang="pt-BR" sz="4000" b="1" dirty="0">
              <a:solidFill>
                <a:srgbClr val="00B0F0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5E8BB8-2A4D-7528-DF9C-B879167F285C}"/>
              </a:ext>
            </a:extLst>
          </p:cNvPr>
          <p:cNvSpPr txBox="1"/>
          <p:nvPr/>
        </p:nvSpPr>
        <p:spPr>
          <a:xfrm>
            <a:off x="201679" y="6135562"/>
            <a:ext cx="7289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>
                <a:ea typeface="+mn-lt"/>
                <a:cs typeface="+mn-lt"/>
              </a:rPr>
              <a:t>Comparison</a:t>
            </a:r>
            <a:r>
              <a:rPr lang="pt-BR" sz="1600" dirty="0">
                <a:ea typeface="+mn-lt"/>
                <a:cs typeface="+mn-lt"/>
              </a:rPr>
              <a:t> </a:t>
            </a:r>
            <a:r>
              <a:rPr lang="pt-BR" sz="1600" dirty="0" err="1">
                <a:ea typeface="+mn-lt"/>
                <a:cs typeface="+mn-lt"/>
              </a:rPr>
              <a:t>of</a:t>
            </a:r>
            <a:r>
              <a:rPr lang="pt-BR" sz="1600" dirty="0">
                <a:ea typeface="+mn-lt"/>
                <a:cs typeface="+mn-lt"/>
              </a:rPr>
              <a:t> </a:t>
            </a:r>
            <a:r>
              <a:rPr lang="pt-BR" sz="1600" dirty="0" err="1">
                <a:ea typeface="+mn-lt"/>
                <a:cs typeface="+mn-lt"/>
              </a:rPr>
              <a:t>results</a:t>
            </a:r>
            <a:r>
              <a:rPr lang="pt-BR" sz="1600" dirty="0">
                <a:ea typeface="+mn-lt"/>
                <a:cs typeface="+mn-lt"/>
              </a:rPr>
              <a:t> in C </a:t>
            </a:r>
            <a:r>
              <a:rPr lang="pt-BR" sz="1600" dirty="0" err="1">
                <a:ea typeface="+mn-lt"/>
                <a:cs typeface="+mn-lt"/>
              </a:rPr>
              <a:t>and</a:t>
            </a:r>
            <a:r>
              <a:rPr lang="pt-BR" sz="1600" dirty="0">
                <a:ea typeface="+mn-lt"/>
                <a:cs typeface="+mn-lt"/>
              </a:rPr>
              <a:t> SYCL/DPC++ </a:t>
            </a:r>
            <a:r>
              <a:rPr lang="pt-BR" sz="1600" dirty="0" err="1">
                <a:ea typeface="+mn-lt"/>
                <a:cs typeface="+mn-lt"/>
              </a:rPr>
              <a:t>after</a:t>
            </a:r>
            <a:r>
              <a:rPr lang="pt-BR" sz="1600" dirty="0">
                <a:ea typeface="+mn-lt"/>
                <a:cs typeface="+mn-lt"/>
              </a:rPr>
              <a:t> </a:t>
            </a:r>
            <a:r>
              <a:rPr lang="pt-BR" sz="1600" dirty="0" err="1">
                <a:ea typeface="+mn-lt"/>
                <a:cs typeface="+mn-lt"/>
              </a:rPr>
              <a:t>reengineering</a:t>
            </a:r>
            <a:endParaRPr lang="en-US" sz="1600" dirty="0"/>
          </a:p>
        </p:txBody>
      </p:sp>
      <p:pic>
        <p:nvPicPr>
          <p:cNvPr id="10" name="Picture 5" descr="Table&#10;&#10;Description automatically generated">
            <a:extLst>
              <a:ext uri="{FF2B5EF4-FFF2-40B4-BE49-F238E27FC236}">
                <a16:creationId xmlns:a16="http://schemas.microsoft.com/office/drawing/2014/main" id="{F5CD7F13-5C50-D6BE-2755-5ECC9890A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082" y="4276494"/>
            <a:ext cx="5295013" cy="1357870"/>
          </a:xfrm>
          <a:prstGeom prst="rect">
            <a:avLst/>
          </a:prstGeo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id="{A8D0611F-10B2-4161-467A-53D512F3E37E}"/>
              </a:ext>
            </a:extLst>
          </p:cNvPr>
          <p:cNvSpPr/>
          <p:nvPr/>
        </p:nvSpPr>
        <p:spPr>
          <a:xfrm>
            <a:off x="8149074" y="4955429"/>
            <a:ext cx="3166151" cy="27424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  <a:scene3d>
            <a:camera prst="orthographicFront"/>
            <a:lightRig rig="threePt" dir="t">
              <a:rot lat="0" lon="0" rev="1200000"/>
            </a:lightRig>
          </a:scene3d>
        </p:spPr>
        <p:style>
          <a:lnRef idx="0">
            <a:schemeClr val="accent5">
              <a:shade val="80000"/>
              <a:hueOff val="0"/>
              <a:satOff val="0"/>
              <a:lumOff val="0"/>
              <a:alphaOff val="0"/>
            </a:schemeClr>
          </a:lnRef>
          <a:fillRef idx="3">
            <a:schemeClr val="lt1">
              <a:hueOff val="0"/>
              <a:satOff val="0"/>
              <a:lumOff val="0"/>
              <a:alphaOff val="0"/>
            </a:schemeClr>
          </a:fillRef>
          <a:effectRef idx="3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000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2" name="Agrupar 21"/>
          <p:cNvGrpSpPr/>
          <p:nvPr/>
        </p:nvGrpSpPr>
        <p:grpSpPr>
          <a:xfrm>
            <a:off x="3188816" y="1180666"/>
            <a:ext cx="5174688" cy="4695144"/>
            <a:chOff x="4132326" y="744097"/>
            <a:chExt cx="6250805" cy="5671535"/>
          </a:xfrm>
        </p:grpSpPr>
        <p:sp>
          <p:nvSpPr>
            <p:cNvPr id="13" name="Elipse 12"/>
            <p:cNvSpPr/>
            <p:nvPr/>
          </p:nvSpPr>
          <p:spPr>
            <a:xfrm>
              <a:off x="4132326" y="2878287"/>
              <a:ext cx="3537345" cy="353734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6470600" y="2865138"/>
              <a:ext cx="3537345" cy="353734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5303566" y="1112071"/>
              <a:ext cx="3537345" cy="3537345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Elipse 4"/>
            <p:cNvSpPr/>
            <p:nvPr/>
          </p:nvSpPr>
          <p:spPr>
            <a:xfrm>
              <a:off x="4534822" y="3279030"/>
              <a:ext cx="2740772" cy="2740772"/>
            </a:xfrm>
            <a:prstGeom prst="ellipse">
              <a:avLst/>
            </a:prstGeom>
            <a:solidFill>
              <a:schemeClr val="tx1">
                <a:lumMod val="85000"/>
                <a:lumOff val="1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Elipse 5"/>
            <p:cNvSpPr/>
            <p:nvPr/>
          </p:nvSpPr>
          <p:spPr>
            <a:xfrm>
              <a:off x="5701854" y="1579611"/>
              <a:ext cx="2740772" cy="2740772"/>
            </a:xfrm>
            <a:prstGeom prst="ellipse">
              <a:avLst/>
            </a:prstGeom>
            <a:solidFill>
              <a:srgbClr val="00B0F0">
                <a:alpha val="9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6868887" y="3279030"/>
              <a:ext cx="2740772" cy="2740772"/>
            </a:xfrm>
            <a:prstGeom prst="ellipse">
              <a:avLst/>
            </a:prstGeom>
            <a:solidFill>
              <a:srgbClr val="0070C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6110022" y="1782989"/>
              <a:ext cx="1924431" cy="706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TECHNOLOGICAL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600" b="0" dirty="0">
                  <a:solidFill>
                    <a:prstClr val="white"/>
                  </a:solidFill>
                  <a:latin typeface="Calibri Light" panose="020F0302020204030204"/>
                  <a:ea typeface="+mn-ea"/>
                </a:rPr>
                <a:t>CENTER</a:t>
              </a:r>
              <a:endPara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040662" y="5155193"/>
              <a:ext cx="1729091" cy="7063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EDUCATION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PROFESSIONAL</a:t>
              </a:r>
              <a:endPara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7541873" y="5170094"/>
              <a:ext cx="1394799" cy="4089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UNIVERSITY</a:t>
              </a:r>
              <a:endPara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9805" y="2653447"/>
              <a:ext cx="1124866" cy="1124866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4473" y="4235320"/>
              <a:ext cx="881636" cy="881636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84778" y="4128012"/>
              <a:ext cx="1027181" cy="1027181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4021" y="744097"/>
              <a:ext cx="4759110" cy="3603182"/>
            </a:xfrm>
            <a:prstGeom prst="rect">
              <a:avLst/>
            </a:prstGeom>
            <a:noFill/>
            <a:ln>
              <a:noFill/>
            </a:ln>
            <a:effectLst/>
          </p:spPr>
        </p:pic>
      </p:grpSp>
      <p:sp>
        <p:nvSpPr>
          <p:cNvPr id="20" name="Título 1"/>
          <p:cNvSpPr>
            <a:spLocks noGrp="1"/>
          </p:cNvSpPr>
          <p:nvPr>
            <p:ph type="title"/>
          </p:nvPr>
        </p:nvSpPr>
        <p:spPr>
          <a:xfrm>
            <a:off x="758787" y="674655"/>
            <a:ext cx="3942806" cy="946674"/>
          </a:xfrm>
        </p:spPr>
        <p:txBody>
          <a:bodyPr>
            <a:normAutofit fontScale="90000"/>
          </a:bodyPr>
          <a:lstStyle/>
          <a:p>
            <a:r>
              <a:rPr lang="pt-BR" sz="4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Arial" pitchFamily="34" charset="0"/>
              </a:rPr>
              <a:t>Integrated</a:t>
            </a:r>
            <a:r>
              <a:rPr lang="pt-BR" sz="4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Arial" pitchFamily="34" charset="0"/>
              </a:rPr>
              <a:t> Model</a:t>
            </a:r>
            <a:b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cs typeface="Arial" pitchFamily="34" charset="0"/>
              </a:rPr>
            </a:br>
            <a:r>
              <a:rPr lang="pt-BR" sz="3200" dirty="0">
                <a:solidFill>
                  <a:srgbClr val="00B0F0"/>
                </a:solidFill>
                <a:latin typeface="+mn-lt"/>
                <a:cs typeface="Arial" pitchFamily="34" charset="0"/>
              </a:rPr>
              <a:t>CIMATEC</a:t>
            </a:r>
            <a:endParaRPr lang="pt-BR" sz="3200" dirty="0">
              <a:solidFill>
                <a:srgbClr val="00B0F0"/>
              </a:solidFill>
              <a:latin typeface="+mn-lt"/>
            </a:endParaRPr>
          </a:p>
        </p:txBody>
      </p:sp>
      <p:cxnSp>
        <p:nvCxnSpPr>
          <p:cNvPr id="21" name="Conector reto 20"/>
          <p:cNvCxnSpPr/>
          <p:nvPr/>
        </p:nvCxnSpPr>
        <p:spPr>
          <a:xfrm flipV="1">
            <a:off x="611412" y="1"/>
            <a:ext cx="0" cy="16213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F00679C7-AEDF-4585-8422-3B48476339CA}"/>
              </a:ext>
            </a:extLst>
          </p:cNvPr>
          <p:cNvGrpSpPr/>
          <p:nvPr/>
        </p:nvGrpSpPr>
        <p:grpSpPr>
          <a:xfrm>
            <a:off x="8205274" y="1167319"/>
            <a:ext cx="4204748" cy="635943"/>
            <a:chOff x="7912173" y="1655740"/>
            <a:chExt cx="4204748" cy="635943"/>
          </a:xfrm>
        </p:grpSpPr>
        <p:pic>
          <p:nvPicPr>
            <p:cNvPr id="25" name="Imagem 24">
              <a:extLst>
                <a:ext uri="{FF2B5EF4-FFF2-40B4-BE49-F238E27FC236}">
                  <a16:creationId xmlns:a16="http://schemas.microsoft.com/office/drawing/2014/main" id="{8FC03DD4-BF1E-4117-9123-33183A8DEA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3415" y="1693667"/>
              <a:ext cx="483954" cy="483954"/>
            </a:xfrm>
            <a:prstGeom prst="rect">
              <a:avLst/>
            </a:prstGeom>
          </p:spPr>
        </p:pic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DA36BA0-8B4E-4776-BD49-622DD5283F79}"/>
                </a:ext>
              </a:extLst>
            </p:cNvPr>
            <p:cNvSpPr txBox="1"/>
            <p:nvPr/>
          </p:nvSpPr>
          <p:spPr>
            <a:xfrm>
              <a:off x="10373945" y="1655740"/>
              <a:ext cx="1742976" cy="635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83 INPI</a:t>
              </a:r>
              <a:br>
                <a: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07</a:t>
              </a:r>
              <a:r>
                <a:rPr kumimoji="0" lang="pt-BR" sz="18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pt-BR" sz="16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PCT/WIPO</a:t>
              </a:r>
              <a:endParaRPr kumimoji="0" lang="pt-BR" sz="16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B8B1EE32-AFB6-4F33-8B92-77E8AB4343FF}"/>
                </a:ext>
              </a:extLst>
            </p:cNvPr>
            <p:cNvSpPr txBox="1"/>
            <p:nvPr/>
          </p:nvSpPr>
          <p:spPr>
            <a:xfrm>
              <a:off x="7912173" y="1656734"/>
              <a:ext cx="1666400" cy="603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Requests</a:t>
              </a:r>
              <a:endParaRPr kumimoji="0" lang="pt-BR" sz="155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50" b="1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</a:t>
              </a:r>
            </a:p>
            <a:p>
              <a:pPr marL="0" marR="0" lvl="0" indent="0" algn="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Patents</a:t>
              </a:r>
              <a:endParaRPr kumimoji="0" lang="pt-BR" sz="1550" b="0" i="1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3D8485A8-C54F-4D3D-AE74-9A28A6CA8CFB}"/>
              </a:ext>
            </a:extLst>
          </p:cNvPr>
          <p:cNvGrpSpPr/>
          <p:nvPr/>
        </p:nvGrpSpPr>
        <p:grpSpPr>
          <a:xfrm>
            <a:off x="7979365" y="2351736"/>
            <a:ext cx="3506880" cy="603307"/>
            <a:chOff x="7686264" y="2840157"/>
            <a:chExt cx="3506880" cy="603307"/>
          </a:xfrm>
        </p:grpSpPr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44C4E412-891B-4A5C-BEA6-56E967799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3392" y="2875348"/>
              <a:ext cx="504000" cy="504000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C4C1A8D5-357A-4CFC-8ADC-19EE56B5BD01}"/>
                </a:ext>
              </a:extLst>
            </p:cNvPr>
            <p:cNvSpPr txBox="1"/>
            <p:nvPr/>
          </p:nvSpPr>
          <p:spPr>
            <a:xfrm>
              <a:off x="10373945" y="2865738"/>
              <a:ext cx="819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1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61</a:t>
              </a:r>
              <a:endParaRPr kumimoji="0" lang="pt-BR" sz="2800" b="0" i="1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3D5BF048-08B7-41A6-8B9A-13CFDB3E10C0}"/>
                </a:ext>
              </a:extLst>
            </p:cNvPr>
            <p:cNvSpPr txBox="1"/>
            <p:nvPr/>
          </p:nvSpPr>
          <p:spPr>
            <a:xfrm>
              <a:off x="7686264" y="2840157"/>
              <a:ext cx="1892309" cy="603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lnSpc>
                  <a:spcPts val="1300"/>
                </a:lnSpc>
                <a:defRPr sz="1550">
                  <a:latin typeface="+mj-lt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Record</a:t>
              </a:r>
            </a:p>
            <a:p>
              <a:pPr marL="0" marR="0" lvl="0" indent="0" algn="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</a:t>
              </a:r>
            </a:p>
            <a:p>
              <a:pPr marL="0" marR="0" lvl="0" indent="0" algn="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Software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5558346A-2DAA-4AF6-B542-9C68F9294C09}"/>
              </a:ext>
            </a:extLst>
          </p:cNvPr>
          <p:cNvGrpSpPr/>
          <p:nvPr/>
        </p:nvGrpSpPr>
        <p:grpSpPr>
          <a:xfrm>
            <a:off x="7909289" y="3534165"/>
            <a:ext cx="3379151" cy="603307"/>
            <a:chOff x="7616188" y="4022586"/>
            <a:chExt cx="3379151" cy="603307"/>
          </a:xfrm>
        </p:grpSpPr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5C264299-5440-4458-886F-36580B503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4192" y="4083039"/>
              <a:ext cx="482400" cy="482400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17588495-96EC-4CDF-AE26-B16D339B55D0}"/>
                </a:ext>
              </a:extLst>
            </p:cNvPr>
            <p:cNvSpPr txBox="1"/>
            <p:nvPr/>
          </p:nvSpPr>
          <p:spPr>
            <a:xfrm>
              <a:off x="7616188" y="4022586"/>
              <a:ext cx="1962385" cy="603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lnSpc>
                  <a:spcPts val="1300"/>
                </a:lnSpc>
                <a:defRPr sz="1550">
                  <a:latin typeface="+mj-lt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Record</a:t>
              </a:r>
            </a:p>
            <a:p>
              <a:pPr marL="0" marR="0" lvl="0" indent="0" algn="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</a:t>
              </a:r>
            </a:p>
            <a:p>
              <a:pPr marL="0" marR="0" lvl="0" indent="0" algn="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Brand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4F121BA8-0793-4981-8A9E-D7AC7996C81C}"/>
                </a:ext>
              </a:extLst>
            </p:cNvPr>
            <p:cNvSpPr txBox="1"/>
            <p:nvPr/>
          </p:nvSpPr>
          <p:spPr>
            <a:xfrm>
              <a:off x="10373945" y="4062629"/>
              <a:ext cx="6213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latin typeface="+mj-lt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37</a:t>
              </a:r>
            </a:p>
          </p:txBody>
        </p:sp>
      </p:grpSp>
      <p:pic>
        <p:nvPicPr>
          <p:cNvPr id="37" name="Imagem 36">
            <a:extLst>
              <a:ext uri="{FF2B5EF4-FFF2-40B4-BE49-F238E27FC236}">
                <a16:creationId xmlns:a16="http://schemas.microsoft.com/office/drawing/2014/main" id="{5B52FBC9-5BC6-410F-BB28-AA28C356273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34" y="5661274"/>
            <a:ext cx="571991" cy="52200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1C7FE61-E64C-4AD9-B28E-25F77F5AFD1E}"/>
              </a:ext>
            </a:extLst>
          </p:cNvPr>
          <p:cNvSpPr txBox="1"/>
          <p:nvPr/>
        </p:nvSpPr>
        <p:spPr>
          <a:xfrm>
            <a:off x="7757253" y="5631815"/>
            <a:ext cx="2150319" cy="603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lnSpc>
                <a:spcPts val="1300"/>
              </a:lnSpc>
              <a:defRPr sz="1550">
                <a:latin typeface="+mj-lt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5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Total </a:t>
            </a:r>
            <a:r>
              <a:rPr kumimoji="0" lang="pt-BR" sz="155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Assets</a:t>
            </a:r>
            <a:endParaRPr kumimoji="0" lang="pt-BR" sz="15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5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Property</a:t>
            </a:r>
            <a:endParaRPr kumimoji="0" lang="pt-BR" sz="15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5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Intellectual</a:t>
            </a:r>
            <a:endParaRPr kumimoji="0" lang="pt-BR" sz="155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DF05CBE-8F0C-44A2-A999-1A9B9D704FD4}"/>
              </a:ext>
            </a:extLst>
          </p:cNvPr>
          <p:cNvSpPr txBox="1"/>
          <p:nvPr/>
        </p:nvSpPr>
        <p:spPr>
          <a:xfrm>
            <a:off x="10714468" y="5641080"/>
            <a:ext cx="859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192</a:t>
            </a:r>
            <a:endParaRPr kumimoji="0" lang="pt-BR" sz="3200" b="0" i="1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Mais 36">
            <a:extLst>
              <a:ext uri="{FF2B5EF4-FFF2-40B4-BE49-F238E27FC236}">
                <a16:creationId xmlns:a16="http://schemas.microsoft.com/office/drawing/2014/main" id="{1CBF4782-4D2F-4A78-828E-68EEF177A282}"/>
              </a:ext>
            </a:extLst>
          </p:cNvPr>
          <p:cNvSpPr/>
          <p:nvPr/>
        </p:nvSpPr>
        <p:spPr>
          <a:xfrm>
            <a:off x="10695938" y="1851334"/>
            <a:ext cx="451857" cy="421681"/>
          </a:xfrm>
          <a:prstGeom prst="mathPlus">
            <a:avLst>
              <a:gd name="adj1" fmla="val 16326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Mais 46">
            <a:extLst>
              <a:ext uri="{FF2B5EF4-FFF2-40B4-BE49-F238E27FC236}">
                <a16:creationId xmlns:a16="http://schemas.microsoft.com/office/drawing/2014/main" id="{84F9BC59-BB93-4A75-81D1-00F41F3999C2}"/>
              </a:ext>
            </a:extLst>
          </p:cNvPr>
          <p:cNvSpPr/>
          <p:nvPr/>
        </p:nvSpPr>
        <p:spPr>
          <a:xfrm>
            <a:off x="10695937" y="3033764"/>
            <a:ext cx="451857" cy="421681"/>
          </a:xfrm>
          <a:prstGeom prst="mathPlus">
            <a:avLst>
              <a:gd name="adj1" fmla="val 16326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23639AD-3274-4420-8BBF-CAE1200FE9A9}"/>
              </a:ext>
            </a:extLst>
          </p:cNvPr>
          <p:cNvCxnSpPr/>
          <p:nvPr/>
        </p:nvCxnSpPr>
        <p:spPr>
          <a:xfrm flipV="1">
            <a:off x="9038474" y="5415791"/>
            <a:ext cx="25000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24DEE695-C9A4-41A6-A8F6-49F1B7F1F042}"/>
              </a:ext>
            </a:extLst>
          </p:cNvPr>
          <p:cNvGrpSpPr/>
          <p:nvPr/>
        </p:nvGrpSpPr>
        <p:grpSpPr>
          <a:xfrm>
            <a:off x="7906494" y="4692056"/>
            <a:ext cx="3379151" cy="563263"/>
            <a:chOff x="7616188" y="4022586"/>
            <a:chExt cx="3379151" cy="563263"/>
          </a:xfrm>
        </p:grpSpPr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1D076053-67B1-4CDD-82F2-EC1DEE26C9D5}"/>
                </a:ext>
              </a:extLst>
            </p:cNvPr>
            <p:cNvSpPr txBox="1"/>
            <p:nvPr/>
          </p:nvSpPr>
          <p:spPr>
            <a:xfrm>
              <a:off x="7616188" y="4022586"/>
              <a:ext cx="1962385" cy="436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lnSpc>
                  <a:spcPts val="1300"/>
                </a:lnSpc>
                <a:defRPr sz="1550">
                  <a:latin typeface="+mj-lt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Design</a:t>
              </a:r>
            </a:p>
            <a:p>
              <a:pPr marL="0" marR="0" lvl="0" indent="0" algn="r" defTabSz="914400" rtl="0" eaLnBrk="1" fontAlgn="auto" latinLnBrk="0" hangingPunct="1">
                <a:lnSpc>
                  <a:spcPts val="13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550" b="0" i="0" u="none" strike="noStrike" kern="120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Industrial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7D16B6E6-3304-4663-9F94-B7186D80BC6C}"/>
                </a:ext>
              </a:extLst>
            </p:cNvPr>
            <p:cNvSpPr txBox="1"/>
            <p:nvPr/>
          </p:nvSpPr>
          <p:spPr>
            <a:xfrm>
              <a:off x="10373945" y="4062629"/>
              <a:ext cx="6213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800">
                  <a:latin typeface="+mj-lt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8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04</a:t>
              </a:r>
            </a:p>
          </p:txBody>
        </p:sp>
      </p:grpSp>
      <p:sp>
        <p:nvSpPr>
          <p:cNvPr id="49" name="Mais 53">
            <a:extLst>
              <a:ext uri="{FF2B5EF4-FFF2-40B4-BE49-F238E27FC236}">
                <a16:creationId xmlns:a16="http://schemas.microsoft.com/office/drawing/2014/main" id="{46B6330A-256B-4517-9F82-F90C4132C62A}"/>
              </a:ext>
            </a:extLst>
          </p:cNvPr>
          <p:cNvSpPr/>
          <p:nvPr/>
        </p:nvSpPr>
        <p:spPr>
          <a:xfrm>
            <a:off x="10693142" y="4191655"/>
            <a:ext cx="451857" cy="421681"/>
          </a:xfrm>
          <a:prstGeom prst="mathPlus">
            <a:avLst>
              <a:gd name="adj1" fmla="val 16326"/>
            </a:avLst>
          </a:prstGeom>
          <a:solidFill>
            <a:srgbClr val="2ABD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Picture 2" descr="Resultado de imagem para Ã­cone de desenho industrial inpi">
            <a:extLst>
              <a:ext uri="{FF2B5EF4-FFF2-40B4-BE49-F238E27FC236}">
                <a16:creationId xmlns:a16="http://schemas.microsoft.com/office/drawing/2014/main" id="{F65E8DE4-BC7A-4997-A01F-8274EAA27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794" y="4663397"/>
            <a:ext cx="464362" cy="46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26700433-8A67-4580-87DB-C775153F3359}"/>
              </a:ext>
            </a:extLst>
          </p:cNvPr>
          <p:cNvSpPr txBox="1"/>
          <p:nvPr/>
        </p:nvSpPr>
        <p:spPr>
          <a:xfrm>
            <a:off x="1692271" y="2192160"/>
            <a:ext cx="149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PhDs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Masters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745B09-798D-44CD-B3DC-75C1909C457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3" y="2051787"/>
            <a:ext cx="650373" cy="650373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810E2ACC-1A24-4C9C-AE04-63A485D14BBB}"/>
              </a:ext>
            </a:extLst>
          </p:cNvPr>
          <p:cNvSpPr txBox="1"/>
          <p:nvPr/>
        </p:nvSpPr>
        <p:spPr>
          <a:xfrm>
            <a:off x="1701083" y="4481768"/>
            <a:ext cx="1282700" cy="307777"/>
          </a:xfrm>
          <a:prstGeom prst="rect">
            <a:avLst/>
          </a:prstGeom>
          <a:solidFill>
            <a:srgbClr val="2ABDF2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4D92E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talents</a:t>
            </a: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11EF8305-91E3-4417-8285-AA963333AB4B}"/>
              </a:ext>
            </a:extLst>
          </p:cNvPr>
          <p:cNvSpPr txBox="1"/>
          <p:nvPr/>
        </p:nvSpPr>
        <p:spPr>
          <a:xfrm>
            <a:off x="824232" y="2143229"/>
            <a:ext cx="95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180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AB22EF7-3865-4802-9B83-16F730FF3C1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82" y="2962477"/>
            <a:ext cx="667691" cy="667691"/>
          </a:xfrm>
          <a:prstGeom prst="rect">
            <a:avLst/>
          </a:prstGeom>
        </p:spPr>
      </p:pic>
      <p:sp>
        <p:nvSpPr>
          <p:cNvPr id="67" name="CaixaDeTexto 66">
            <a:extLst>
              <a:ext uri="{FF2B5EF4-FFF2-40B4-BE49-F238E27FC236}">
                <a16:creationId xmlns:a16="http://schemas.microsoft.com/office/drawing/2014/main" id="{9263CE51-DDEC-4DDD-9B77-C25F56A43F88}"/>
              </a:ext>
            </a:extLst>
          </p:cNvPr>
          <p:cNvSpPr txBox="1"/>
          <p:nvPr/>
        </p:nvSpPr>
        <p:spPr>
          <a:xfrm>
            <a:off x="1692271" y="3146598"/>
            <a:ext cx="149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Engineers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Experts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FD5D11F8-8035-444B-B0BE-F2CE77686BA0}"/>
              </a:ext>
            </a:extLst>
          </p:cNvPr>
          <p:cNvSpPr txBox="1"/>
          <p:nvPr/>
        </p:nvSpPr>
        <p:spPr>
          <a:xfrm>
            <a:off x="824232" y="3097667"/>
            <a:ext cx="957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420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E99279B-73F9-4A00-ACFC-0E8ED614EA34}"/>
              </a:ext>
            </a:extLst>
          </p:cNvPr>
          <p:cNvSpPr txBox="1"/>
          <p:nvPr/>
        </p:nvSpPr>
        <p:spPr>
          <a:xfrm>
            <a:off x="1674742" y="3945226"/>
            <a:ext cx="1496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Engineers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Training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731FCA7F-321B-47F1-BA58-0F9216D239D7}"/>
              </a:ext>
            </a:extLst>
          </p:cNvPr>
          <p:cNvSpPr txBox="1"/>
          <p:nvPr/>
        </p:nvSpPr>
        <p:spPr>
          <a:xfrm>
            <a:off x="942787" y="3970151"/>
            <a:ext cx="667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1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31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3E81AABB-CACC-499C-9D97-24B7FE79C31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72" y="3938275"/>
            <a:ext cx="573399" cy="5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3332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73531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581" y="1938185"/>
              <a:ext cx="4783569" cy="224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816" y="5654039"/>
              <a:ext cx="3669791" cy="807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2992" y="4855463"/>
              <a:ext cx="1517903" cy="17434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7440" y="4957076"/>
              <a:ext cx="1310642" cy="1539242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EC6D3114-4E82-BD4D-632A-047D7C162F90}"/>
              </a:ext>
            </a:extLst>
          </p:cNvPr>
          <p:cNvSpPr txBox="1"/>
          <p:nvPr/>
        </p:nvSpPr>
        <p:spPr>
          <a:xfrm>
            <a:off x="423553" y="4316854"/>
            <a:ext cx="5899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0" dirty="0">
                <a:solidFill>
                  <a:prstClr val="white"/>
                </a:solidFill>
                <a:latin typeface="Calibri Light" panose="020F0302020204030204"/>
                <a:ea typeface="+mn-ea"/>
              </a:rPr>
              <a:t>Murilo Boratto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murilo.boratto@fieb.org.br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4" b="15348"/>
          <a:stretch/>
        </p:blipFill>
        <p:spPr>
          <a:xfrm>
            <a:off x="1" y="2679564"/>
            <a:ext cx="12191999" cy="4163235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135" name="Título 1"/>
          <p:cNvSpPr txBox="1">
            <a:spLocks/>
          </p:cNvSpPr>
          <p:nvPr/>
        </p:nvSpPr>
        <p:spPr>
          <a:xfrm>
            <a:off x="-46040" y="6237312"/>
            <a:ext cx="5421960" cy="754664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pPr marL="0" marR="0" lvl="0" indent="0" algn="l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ヒラギノ角ゴ Pro W3" charset="-128"/>
                <a:cs typeface="Arial" pitchFamily="34" charset="0"/>
              </a:rPr>
              <a:t>CIMATEC </a:t>
            </a:r>
            <a:r>
              <a:rPr kumimoji="0" lang="pt-BR" sz="4800" b="1" i="0" u="none" strike="noStrike" kern="1200" cap="none" spc="0" normalizeH="0" baseline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ヒラギノ角ゴ Pro W3" charset="-128"/>
                <a:cs typeface="Arial" pitchFamily="34" charset="0"/>
              </a:rPr>
              <a:t>Timeline</a:t>
            </a:r>
            <a:endParaRPr kumimoji="0" lang="pt-BR" sz="4800" b="1" i="0" u="none" strike="noStrike" kern="1200" cap="none" spc="0" normalizeH="0" baseline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/>
              <a:ea typeface="ヒラギノ角ゴ Pro W3" charset="-128"/>
              <a:cs typeface="Arial" pitchFamily="34" charset="0"/>
            </a:endParaRPr>
          </a:p>
        </p:txBody>
      </p:sp>
      <p:sp>
        <p:nvSpPr>
          <p:cNvPr id="30" name="Rectangle 18"/>
          <p:cNvSpPr/>
          <p:nvPr/>
        </p:nvSpPr>
        <p:spPr>
          <a:xfrm flipV="1">
            <a:off x="0" y="2552720"/>
            <a:ext cx="12192000" cy="225248"/>
          </a:xfrm>
          <a:prstGeom prst="rect">
            <a:avLst/>
          </a:prstGeom>
          <a:solidFill>
            <a:schemeClr val="bg1">
              <a:lumMod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1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ヒラギノ角ゴ Pro W3" charset="-128"/>
              <a:cs typeface="+mn-cs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418868" y="2596944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191344" y="2113359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2002</a:t>
            </a:r>
          </a:p>
        </p:txBody>
      </p:sp>
      <p:sp>
        <p:nvSpPr>
          <p:cNvPr id="4" name="Elipse 3"/>
          <p:cNvSpPr/>
          <p:nvPr/>
        </p:nvSpPr>
        <p:spPr>
          <a:xfrm>
            <a:off x="191344" y="3473660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3" name="Conector Angulado 62"/>
          <p:cNvCxnSpPr>
            <a:stCxn id="4" idx="0"/>
            <a:endCxn id="2" idx="2"/>
          </p:cNvCxnSpPr>
          <p:nvPr/>
        </p:nvCxnSpPr>
        <p:spPr>
          <a:xfrm rot="5400000" flipH="1" flipV="1">
            <a:off x="-64852" y="2989940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Elipse 64"/>
          <p:cNvSpPr/>
          <p:nvPr/>
        </p:nvSpPr>
        <p:spPr>
          <a:xfrm>
            <a:off x="839416" y="2618976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2004</a:t>
            </a:r>
          </a:p>
        </p:txBody>
      </p:sp>
      <p:sp>
        <p:nvSpPr>
          <p:cNvPr id="66" name="Elipse 65"/>
          <p:cNvSpPr/>
          <p:nvPr/>
        </p:nvSpPr>
        <p:spPr>
          <a:xfrm flipV="1">
            <a:off x="1082709" y="2599329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Elipse 66"/>
          <p:cNvSpPr/>
          <p:nvPr/>
        </p:nvSpPr>
        <p:spPr>
          <a:xfrm flipV="1">
            <a:off x="855185" y="1722613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8" name="Conector Angulado 67"/>
          <p:cNvCxnSpPr>
            <a:stCxn id="67" idx="0"/>
            <a:endCxn id="66" idx="2"/>
          </p:cNvCxnSpPr>
          <p:nvPr/>
        </p:nvCxnSpPr>
        <p:spPr>
          <a:xfrm rot="16200000" flipH="1">
            <a:off x="598989" y="2184009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ipse 70"/>
          <p:cNvSpPr/>
          <p:nvPr/>
        </p:nvSpPr>
        <p:spPr>
          <a:xfrm>
            <a:off x="1802167" y="2596944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1549667" y="2113359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2007</a:t>
            </a:r>
          </a:p>
        </p:txBody>
      </p:sp>
      <p:sp>
        <p:nvSpPr>
          <p:cNvPr id="73" name="Elipse 72"/>
          <p:cNvSpPr/>
          <p:nvPr/>
        </p:nvSpPr>
        <p:spPr>
          <a:xfrm>
            <a:off x="1576088" y="3473660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4" name="Conector Angulado 73"/>
          <p:cNvCxnSpPr>
            <a:endCxn id="71" idx="2"/>
          </p:cNvCxnSpPr>
          <p:nvPr/>
        </p:nvCxnSpPr>
        <p:spPr>
          <a:xfrm rot="5400000" flipH="1" flipV="1">
            <a:off x="1318447" y="2989940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Elipse 75"/>
          <p:cNvSpPr/>
          <p:nvPr/>
        </p:nvSpPr>
        <p:spPr>
          <a:xfrm>
            <a:off x="2322097" y="2617149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2008</a:t>
            </a:r>
          </a:p>
        </p:txBody>
      </p:sp>
      <p:sp>
        <p:nvSpPr>
          <p:cNvPr id="77" name="Elipse 76"/>
          <p:cNvSpPr/>
          <p:nvPr/>
        </p:nvSpPr>
        <p:spPr>
          <a:xfrm flipV="1">
            <a:off x="2554313" y="2597502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Elipse 77"/>
          <p:cNvSpPr/>
          <p:nvPr/>
        </p:nvSpPr>
        <p:spPr>
          <a:xfrm flipV="1">
            <a:off x="2326789" y="1720786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9" name="Conector Angulado 78"/>
          <p:cNvCxnSpPr>
            <a:stCxn id="78" idx="0"/>
            <a:endCxn id="77" idx="2"/>
          </p:cNvCxnSpPr>
          <p:nvPr/>
        </p:nvCxnSpPr>
        <p:spPr>
          <a:xfrm rot="16200000" flipH="1">
            <a:off x="2070593" y="2182182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ipse 80"/>
          <p:cNvSpPr/>
          <p:nvPr/>
        </p:nvSpPr>
        <p:spPr>
          <a:xfrm>
            <a:off x="3325252" y="2598505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Elipse 81"/>
          <p:cNvSpPr/>
          <p:nvPr/>
        </p:nvSpPr>
        <p:spPr>
          <a:xfrm>
            <a:off x="3104356" y="2114920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2010</a:t>
            </a:r>
          </a:p>
        </p:txBody>
      </p:sp>
      <p:sp>
        <p:nvSpPr>
          <p:cNvPr id="83" name="Elipse 82"/>
          <p:cNvSpPr/>
          <p:nvPr/>
        </p:nvSpPr>
        <p:spPr>
          <a:xfrm>
            <a:off x="3097728" y="3475221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4" name="Conector Angulado 83"/>
          <p:cNvCxnSpPr>
            <a:stCxn id="83" idx="0"/>
            <a:endCxn id="81" idx="2"/>
          </p:cNvCxnSpPr>
          <p:nvPr/>
        </p:nvCxnSpPr>
        <p:spPr>
          <a:xfrm rot="5400000" flipH="1" flipV="1">
            <a:off x="2841532" y="2991501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12"/>
          <p:cNvSpPr txBox="1"/>
          <p:nvPr/>
        </p:nvSpPr>
        <p:spPr>
          <a:xfrm>
            <a:off x="3507132" y="1408420"/>
            <a:ext cx="1076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1300">
                <a:latin typeface="+mj-lt"/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EMBRAPII</a:t>
            </a:r>
          </a:p>
        </p:txBody>
      </p:sp>
      <p:sp>
        <p:nvSpPr>
          <p:cNvPr id="91" name="Elipse 90"/>
          <p:cNvSpPr/>
          <p:nvPr/>
        </p:nvSpPr>
        <p:spPr>
          <a:xfrm>
            <a:off x="3935760" y="2617149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2011</a:t>
            </a:r>
          </a:p>
        </p:txBody>
      </p:sp>
      <p:sp>
        <p:nvSpPr>
          <p:cNvPr id="92" name="Elipse 91"/>
          <p:cNvSpPr/>
          <p:nvPr/>
        </p:nvSpPr>
        <p:spPr>
          <a:xfrm flipV="1">
            <a:off x="4187634" y="2597502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Elipse 92"/>
          <p:cNvSpPr/>
          <p:nvPr/>
        </p:nvSpPr>
        <p:spPr>
          <a:xfrm flipV="1">
            <a:off x="3960110" y="1720786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4" name="Conector Angulado 93"/>
          <p:cNvCxnSpPr>
            <a:stCxn id="93" idx="0"/>
            <a:endCxn id="92" idx="2"/>
          </p:cNvCxnSpPr>
          <p:nvPr/>
        </p:nvCxnSpPr>
        <p:spPr>
          <a:xfrm rot="16200000" flipH="1">
            <a:off x="3703914" y="2182182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Elipse 95"/>
          <p:cNvSpPr/>
          <p:nvPr/>
        </p:nvSpPr>
        <p:spPr>
          <a:xfrm>
            <a:off x="4994349" y="2598505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4727848" y="2114920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2012</a:t>
            </a:r>
          </a:p>
        </p:txBody>
      </p:sp>
      <p:sp>
        <p:nvSpPr>
          <p:cNvPr id="98" name="Elipse 97"/>
          <p:cNvSpPr/>
          <p:nvPr/>
        </p:nvSpPr>
        <p:spPr>
          <a:xfrm>
            <a:off x="4766825" y="3475221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9" name="Conector Angulado 98"/>
          <p:cNvCxnSpPr/>
          <p:nvPr/>
        </p:nvCxnSpPr>
        <p:spPr>
          <a:xfrm rot="5400000" flipH="1" flipV="1">
            <a:off x="4497812" y="2991501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Elipse 99"/>
          <p:cNvSpPr/>
          <p:nvPr/>
        </p:nvSpPr>
        <p:spPr>
          <a:xfrm>
            <a:off x="4766825" y="4404796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1" name="Conector Angulado 100"/>
          <p:cNvCxnSpPr/>
          <p:nvPr/>
        </p:nvCxnSpPr>
        <p:spPr>
          <a:xfrm rot="5400000" flipH="1" flipV="1">
            <a:off x="4432372" y="3986517"/>
            <a:ext cx="792775" cy="12700"/>
          </a:xfrm>
          <a:prstGeom prst="bentConnector3">
            <a:avLst>
              <a:gd name="adj1" fmla="val 339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2"/>
          <p:cNvSpPr txBox="1"/>
          <p:nvPr/>
        </p:nvSpPr>
        <p:spPr>
          <a:xfrm>
            <a:off x="5087888" y="1408420"/>
            <a:ext cx="1076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1300">
                <a:latin typeface="+mj-lt"/>
              </a:defRPr>
            </a:lvl1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BIR</a:t>
            </a:r>
          </a:p>
        </p:txBody>
      </p:sp>
      <p:sp>
        <p:nvSpPr>
          <p:cNvPr id="107" name="Elipse 106"/>
          <p:cNvSpPr/>
          <p:nvPr/>
        </p:nvSpPr>
        <p:spPr>
          <a:xfrm>
            <a:off x="5519936" y="2617149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2013</a:t>
            </a:r>
          </a:p>
        </p:txBody>
      </p:sp>
      <p:sp>
        <p:nvSpPr>
          <p:cNvPr id="108" name="Elipse 107"/>
          <p:cNvSpPr/>
          <p:nvPr/>
        </p:nvSpPr>
        <p:spPr>
          <a:xfrm flipV="1">
            <a:off x="5791468" y="2597502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Elipse 108"/>
          <p:cNvSpPr/>
          <p:nvPr/>
        </p:nvSpPr>
        <p:spPr>
          <a:xfrm flipV="1">
            <a:off x="5563944" y="1720786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0" name="Conector Angulado 109"/>
          <p:cNvCxnSpPr>
            <a:stCxn id="109" idx="0"/>
            <a:endCxn id="108" idx="2"/>
          </p:cNvCxnSpPr>
          <p:nvPr/>
        </p:nvCxnSpPr>
        <p:spPr>
          <a:xfrm rot="16200000" flipH="1">
            <a:off x="5307748" y="2182182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2"/>
          <p:cNvSpPr txBox="1"/>
          <p:nvPr/>
        </p:nvSpPr>
        <p:spPr>
          <a:xfrm>
            <a:off x="6455291" y="3382323"/>
            <a:ext cx="16049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CIMATEC 3 &amp; 4</a:t>
            </a:r>
          </a:p>
        </p:txBody>
      </p:sp>
      <p:sp>
        <p:nvSpPr>
          <p:cNvPr id="112" name="Elipse 111"/>
          <p:cNvSpPr/>
          <p:nvPr/>
        </p:nvSpPr>
        <p:spPr>
          <a:xfrm>
            <a:off x="6539548" y="2598505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Elipse 112"/>
          <p:cNvSpPr/>
          <p:nvPr/>
        </p:nvSpPr>
        <p:spPr>
          <a:xfrm>
            <a:off x="6325398" y="2114920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2014</a:t>
            </a:r>
          </a:p>
        </p:txBody>
      </p:sp>
      <p:sp>
        <p:nvSpPr>
          <p:cNvPr id="114" name="Elipse 113"/>
          <p:cNvSpPr/>
          <p:nvPr/>
        </p:nvSpPr>
        <p:spPr>
          <a:xfrm>
            <a:off x="6312024" y="3475221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5" name="Conector Angulado 114"/>
          <p:cNvCxnSpPr>
            <a:stCxn id="114" idx="0"/>
            <a:endCxn id="112" idx="2"/>
          </p:cNvCxnSpPr>
          <p:nvPr/>
        </p:nvCxnSpPr>
        <p:spPr>
          <a:xfrm rot="5400000" flipH="1" flipV="1">
            <a:off x="6055828" y="2991501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lipse 115"/>
          <p:cNvSpPr/>
          <p:nvPr/>
        </p:nvSpPr>
        <p:spPr>
          <a:xfrm>
            <a:off x="6312024" y="4404796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7" name="Conector Angulado 116"/>
          <p:cNvCxnSpPr>
            <a:stCxn id="116" idx="0"/>
            <a:endCxn id="114" idx="4"/>
          </p:cNvCxnSpPr>
          <p:nvPr/>
        </p:nvCxnSpPr>
        <p:spPr>
          <a:xfrm rot="5400000" flipH="1" flipV="1">
            <a:off x="5984037" y="4008409"/>
            <a:ext cx="792775" cy="12700"/>
          </a:xfrm>
          <a:prstGeom prst="bentConnector3">
            <a:avLst>
              <a:gd name="adj1" fmla="val 339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2"/>
          <p:cNvSpPr txBox="1"/>
          <p:nvPr/>
        </p:nvSpPr>
        <p:spPr>
          <a:xfrm>
            <a:off x="6455291" y="4321289"/>
            <a:ext cx="16049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4 ISI</a:t>
            </a:r>
          </a:p>
        </p:txBody>
      </p:sp>
      <p:sp>
        <p:nvSpPr>
          <p:cNvPr id="119" name="Elipse 118"/>
          <p:cNvSpPr/>
          <p:nvPr/>
        </p:nvSpPr>
        <p:spPr>
          <a:xfrm>
            <a:off x="6312025" y="5321670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0" name="Conector Angulado 119"/>
          <p:cNvCxnSpPr>
            <a:stCxn id="119" idx="0"/>
          </p:cNvCxnSpPr>
          <p:nvPr/>
        </p:nvCxnSpPr>
        <p:spPr>
          <a:xfrm rot="5400000" flipH="1" flipV="1">
            <a:off x="5984038" y="4925283"/>
            <a:ext cx="792775" cy="12700"/>
          </a:xfrm>
          <a:prstGeom prst="bentConnector3">
            <a:avLst>
              <a:gd name="adj1" fmla="val 339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"/>
          <p:cNvSpPr txBox="1"/>
          <p:nvPr/>
        </p:nvSpPr>
        <p:spPr>
          <a:xfrm>
            <a:off x="6455292" y="5238163"/>
            <a:ext cx="16049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6 IST</a:t>
            </a:r>
          </a:p>
        </p:txBody>
      </p:sp>
      <p:sp>
        <p:nvSpPr>
          <p:cNvPr id="122" name="Elipse 121"/>
          <p:cNvSpPr/>
          <p:nvPr/>
        </p:nvSpPr>
        <p:spPr>
          <a:xfrm>
            <a:off x="6312026" y="6238030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3" name="Conector Angulado 122"/>
          <p:cNvCxnSpPr>
            <a:stCxn id="122" idx="0"/>
          </p:cNvCxnSpPr>
          <p:nvPr/>
        </p:nvCxnSpPr>
        <p:spPr>
          <a:xfrm rot="5400000" flipH="1" flipV="1">
            <a:off x="5984039" y="5841643"/>
            <a:ext cx="792775" cy="12700"/>
          </a:xfrm>
          <a:prstGeom prst="bentConnector3">
            <a:avLst>
              <a:gd name="adj1" fmla="val 339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Elipse 124"/>
          <p:cNvSpPr/>
          <p:nvPr/>
        </p:nvSpPr>
        <p:spPr>
          <a:xfrm>
            <a:off x="7139191" y="2617149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2015</a:t>
            </a:r>
          </a:p>
        </p:txBody>
      </p:sp>
      <p:sp>
        <p:nvSpPr>
          <p:cNvPr id="126" name="Elipse 125"/>
          <p:cNvSpPr/>
          <p:nvPr/>
        </p:nvSpPr>
        <p:spPr>
          <a:xfrm flipV="1">
            <a:off x="7375347" y="2597502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Elipse 126"/>
          <p:cNvSpPr/>
          <p:nvPr/>
        </p:nvSpPr>
        <p:spPr>
          <a:xfrm flipV="1">
            <a:off x="7147823" y="1720786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28" name="Conector Angulado 127"/>
          <p:cNvCxnSpPr>
            <a:stCxn id="127" idx="0"/>
            <a:endCxn id="126" idx="2"/>
          </p:cNvCxnSpPr>
          <p:nvPr/>
        </p:nvCxnSpPr>
        <p:spPr>
          <a:xfrm rot="16200000" flipH="1">
            <a:off x="6891627" y="2182182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Elipse 128"/>
          <p:cNvSpPr/>
          <p:nvPr/>
        </p:nvSpPr>
        <p:spPr>
          <a:xfrm flipV="1">
            <a:off x="7147823" y="787408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0" name="Conector Angulado 129"/>
          <p:cNvCxnSpPr>
            <a:stCxn id="129" idx="0"/>
          </p:cNvCxnSpPr>
          <p:nvPr/>
        </p:nvCxnSpPr>
        <p:spPr>
          <a:xfrm rot="16200000" flipH="1">
            <a:off x="6819836" y="1307895"/>
            <a:ext cx="792775" cy="12700"/>
          </a:xfrm>
          <a:prstGeom prst="bentConnector3">
            <a:avLst>
              <a:gd name="adj1" fmla="val 339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ipse 135"/>
          <p:cNvSpPr/>
          <p:nvPr/>
        </p:nvSpPr>
        <p:spPr>
          <a:xfrm>
            <a:off x="8149788" y="2596944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Elipse 136"/>
          <p:cNvSpPr/>
          <p:nvPr/>
        </p:nvSpPr>
        <p:spPr>
          <a:xfrm>
            <a:off x="7929906" y="2113359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2016</a:t>
            </a:r>
          </a:p>
        </p:txBody>
      </p:sp>
      <p:sp>
        <p:nvSpPr>
          <p:cNvPr id="138" name="Elipse 137"/>
          <p:cNvSpPr/>
          <p:nvPr/>
        </p:nvSpPr>
        <p:spPr>
          <a:xfrm>
            <a:off x="7910244" y="3473660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9" name="Conector Angulado 138"/>
          <p:cNvCxnSpPr>
            <a:endCxn id="136" idx="2"/>
          </p:cNvCxnSpPr>
          <p:nvPr/>
        </p:nvCxnSpPr>
        <p:spPr>
          <a:xfrm rot="5400000" flipH="1" flipV="1">
            <a:off x="7666068" y="2989940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Elipse 139"/>
          <p:cNvSpPr/>
          <p:nvPr/>
        </p:nvSpPr>
        <p:spPr>
          <a:xfrm>
            <a:off x="8777361" y="2617149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2017</a:t>
            </a:r>
          </a:p>
        </p:txBody>
      </p:sp>
      <p:sp>
        <p:nvSpPr>
          <p:cNvPr id="141" name="Elipse 140"/>
          <p:cNvSpPr/>
          <p:nvPr/>
        </p:nvSpPr>
        <p:spPr>
          <a:xfrm flipV="1">
            <a:off x="8987820" y="2597502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Elipse 141"/>
          <p:cNvSpPr/>
          <p:nvPr/>
        </p:nvSpPr>
        <p:spPr>
          <a:xfrm flipV="1">
            <a:off x="8760296" y="1720786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3" name="Conector Angulado 142"/>
          <p:cNvCxnSpPr>
            <a:stCxn id="142" idx="0"/>
            <a:endCxn id="141" idx="2"/>
          </p:cNvCxnSpPr>
          <p:nvPr/>
        </p:nvCxnSpPr>
        <p:spPr>
          <a:xfrm rot="16200000" flipH="1">
            <a:off x="8504100" y="2182182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Elipse 143"/>
          <p:cNvSpPr/>
          <p:nvPr/>
        </p:nvSpPr>
        <p:spPr>
          <a:xfrm flipV="1">
            <a:off x="8760296" y="787408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5" name="Conector Angulado 144"/>
          <p:cNvCxnSpPr>
            <a:stCxn id="144" idx="0"/>
          </p:cNvCxnSpPr>
          <p:nvPr/>
        </p:nvCxnSpPr>
        <p:spPr>
          <a:xfrm rot="16200000" flipH="1">
            <a:off x="8432309" y="1307895"/>
            <a:ext cx="792775" cy="12700"/>
          </a:xfrm>
          <a:prstGeom prst="bentConnector3">
            <a:avLst>
              <a:gd name="adj1" fmla="val 339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2"/>
          <p:cNvSpPr txBox="1"/>
          <p:nvPr/>
        </p:nvSpPr>
        <p:spPr>
          <a:xfrm>
            <a:off x="8875243" y="1640104"/>
            <a:ext cx="167487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1300"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ITS</a:t>
            </a:r>
          </a:p>
        </p:txBody>
      </p:sp>
      <p:sp>
        <p:nvSpPr>
          <p:cNvPr id="148" name="TextBox 12"/>
          <p:cNvSpPr txBox="1"/>
          <p:nvPr/>
        </p:nvSpPr>
        <p:spPr>
          <a:xfrm>
            <a:off x="9544176" y="3605767"/>
            <a:ext cx="16049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CIMATEC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Park</a:t>
            </a:r>
          </a:p>
        </p:txBody>
      </p:sp>
      <p:sp>
        <p:nvSpPr>
          <p:cNvPr id="149" name="Elipse 148"/>
          <p:cNvSpPr/>
          <p:nvPr/>
        </p:nvSpPr>
        <p:spPr>
          <a:xfrm>
            <a:off x="9805972" y="2596944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0" name="Elipse 149"/>
          <p:cNvSpPr/>
          <p:nvPr/>
        </p:nvSpPr>
        <p:spPr>
          <a:xfrm>
            <a:off x="9578448" y="2113359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2019</a:t>
            </a:r>
          </a:p>
        </p:txBody>
      </p:sp>
      <p:sp>
        <p:nvSpPr>
          <p:cNvPr id="151" name="Elipse 150"/>
          <p:cNvSpPr/>
          <p:nvPr/>
        </p:nvSpPr>
        <p:spPr>
          <a:xfrm>
            <a:off x="9578448" y="3473660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2" name="Conector Angulado 151"/>
          <p:cNvCxnSpPr>
            <a:stCxn id="151" idx="0"/>
            <a:endCxn id="149" idx="2"/>
          </p:cNvCxnSpPr>
          <p:nvPr/>
        </p:nvCxnSpPr>
        <p:spPr>
          <a:xfrm rot="5400000" flipH="1" flipV="1">
            <a:off x="9322252" y="2989940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Elipse 102"/>
          <p:cNvSpPr/>
          <p:nvPr/>
        </p:nvSpPr>
        <p:spPr>
          <a:xfrm>
            <a:off x="10644004" y="2599023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Elipse 104"/>
          <p:cNvSpPr/>
          <p:nvPr/>
        </p:nvSpPr>
        <p:spPr>
          <a:xfrm>
            <a:off x="10416480" y="2115438"/>
            <a:ext cx="59285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2020</a:t>
            </a:r>
          </a:p>
        </p:txBody>
      </p:sp>
      <p:sp>
        <p:nvSpPr>
          <p:cNvPr id="131" name="Elipse 130"/>
          <p:cNvSpPr/>
          <p:nvPr/>
        </p:nvSpPr>
        <p:spPr>
          <a:xfrm>
            <a:off x="11491313" y="2599023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3" name="Elipse 152"/>
          <p:cNvSpPr/>
          <p:nvPr/>
        </p:nvSpPr>
        <p:spPr>
          <a:xfrm>
            <a:off x="11187900" y="2115438"/>
            <a:ext cx="955181" cy="5940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2021   2023</a:t>
            </a:r>
          </a:p>
        </p:txBody>
      </p:sp>
      <p:sp>
        <p:nvSpPr>
          <p:cNvPr id="154" name="Elipse 153"/>
          <p:cNvSpPr/>
          <p:nvPr/>
        </p:nvSpPr>
        <p:spPr>
          <a:xfrm flipV="1">
            <a:off x="10391477" y="1699891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5" name="Conector Angulado 154"/>
          <p:cNvCxnSpPr>
            <a:stCxn id="154" idx="0"/>
            <a:endCxn id="103" idx="2"/>
          </p:cNvCxnSpPr>
          <p:nvPr/>
        </p:nvCxnSpPr>
        <p:spPr>
          <a:xfrm rot="16200000" flipH="1">
            <a:off x="10136574" y="2159993"/>
            <a:ext cx="830732" cy="184127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2"/>
          <p:cNvSpPr txBox="1"/>
          <p:nvPr/>
        </p:nvSpPr>
        <p:spPr>
          <a:xfrm>
            <a:off x="10517020" y="1644819"/>
            <a:ext cx="10262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1300"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ISI SAS</a:t>
            </a:r>
            <a:endParaRPr kumimoji="0" lang="pt-BR" sz="1200" b="1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ヒラギノ角ゴ Pro W3" charset="-128"/>
              <a:cs typeface="+mn-cs"/>
            </a:endParaRPr>
          </a:p>
        </p:txBody>
      </p:sp>
      <p:sp>
        <p:nvSpPr>
          <p:cNvPr id="157" name="Elipse 156"/>
          <p:cNvSpPr/>
          <p:nvPr/>
        </p:nvSpPr>
        <p:spPr>
          <a:xfrm flipV="1">
            <a:off x="10391859" y="781940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58" name="Conector Angulado 157"/>
          <p:cNvCxnSpPr>
            <a:stCxn id="157" idx="0"/>
          </p:cNvCxnSpPr>
          <p:nvPr/>
        </p:nvCxnSpPr>
        <p:spPr>
          <a:xfrm rot="16200000" flipH="1">
            <a:off x="10063872" y="1302427"/>
            <a:ext cx="792775" cy="12700"/>
          </a:xfrm>
          <a:prstGeom prst="bentConnector3">
            <a:avLst>
              <a:gd name="adj1" fmla="val 339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Elipse 158"/>
          <p:cNvSpPr/>
          <p:nvPr/>
        </p:nvSpPr>
        <p:spPr>
          <a:xfrm>
            <a:off x="11289935" y="3471275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0" name="Conector Angulado 159"/>
          <p:cNvCxnSpPr>
            <a:stCxn id="159" idx="0"/>
          </p:cNvCxnSpPr>
          <p:nvPr/>
        </p:nvCxnSpPr>
        <p:spPr>
          <a:xfrm rot="5400000" flipH="1" flipV="1">
            <a:off x="11033739" y="2987555"/>
            <a:ext cx="808316" cy="159124"/>
          </a:xfrm>
          <a:prstGeom prst="bentConnector2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2"/>
          <p:cNvSpPr txBox="1"/>
          <p:nvPr/>
        </p:nvSpPr>
        <p:spPr>
          <a:xfrm>
            <a:off x="10519738" y="710250"/>
            <a:ext cx="102620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1300">
                <a:latin typeface="+mj-lt"/>
              </a:defRPr>
            </a:lvl1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COVID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>
                <a:solidFill>
                  <a:prstClr val="black"/>
                </a:solidFill>
                <a:latin typeface="Calibri"/>
              </a:rPr>
              <a:t>Accions</a:t>
            </a:r>
            <a:endParaRPr kumimoji="0" lang="pt-BR" sz="1200" b="1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ヒラギノ角ゴ Pro W3" charset="-128"/>
              <a:cs typeface="+mn-cs"/>
            </a:endParaRPr>
          </a:p>
        </p:txBody>
      </p:sp>
      <p:sp>
        <p:nvSpPr>
          <p:cNvPr id="162" name="TextBox 12"/>
          <p:cNvSpPr txBox="1"/>
          <p:nvPr/>
        </p:nvSpPr>
        <p:spPr>
          <a:xfrm>
            <a:off x="10971798" y="3593932"/>
            <a:ext cx="1325241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lang="pt-BR" sz="1300" dirty="0" err="1">
                <a:solidFill>
                  <a:prstClr val="black"/>
                </a:solidFill>
                <a:latin typeface="Calibri"/>
              </a:rPr>
              <a:t>Expansion</a:t>
            </a:r>
            <a:r>
              <a:rPr lang="pt-BR" sz="1300" dirty="0">
                <a:solidFill>
                  <a:prstClr val="black"/>
                </a:solidFill>
                <a:latin typeface="Calibri"/>
              </a:rPr>
              <a:t> </a:t>
            </a:r>
            <a:r>
              <a:rPr kumimoji="0" lang="pt-BR" sz="13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CIMATEC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ヒラギノ角ゴ Pro W3" charset="-128"/>
                <a:cs typeface="+mn-cs"/>
              </a:rPr>
              <a:t>Park</a:t>
            </a:r>
          </a:p>
        </p:txBody>
      </p:sp>
      <p:sp>
        <p:nvSpPr>
          <p:cNvPr id="163" name="TextBox 12"/>
          <p:cNvSpPr txBox="1"/>
          <p:nvPr/>
        </p:nvSpPr>
        <p:spPr>
          <a:xfrm>
            <a:off x="63188" y="1206712"/>
            <a:ext cx="175634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1300">
                <a:latin typeface="+mj-lt"/>
              </a:defRPr>
            </a:lvl1pPr>
          </a:lstStyle>
          <a:p>
            <a:r>
              <a:rPr lang="pt-BR" dirty="0"/>
              <a:t>Faculdade SENAI CIMATEC</a:t>
            </a:r>
          </a:p>
          <a:p>
            <a:endParaRPr lang="pt-BR" dirty="0"/>
          </a:p>
        </p:txBody>
      </p:sp>
      <p:sp>
        <p:nvSpPr>
          <p:cNvPr id="164" name="TextBox 12"/>
          <p:cNvSpPr txBox="1"/>
          <p:nvPr/>
        </p:nvSpPr>
        <p:spPr>
          <a:xfrm>
            <a:off x="3028" y="3612337"/>
            <a:ext cx="16049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pt-BR" sz="1300" dirty="0" err="1">
                <a:latin typeface="+mj-lt"/>
              </a:rPr>
              <a:t>Opening</a:t>
            </a:r>
            <a:r>
              <a:rPr lang="pt-BR" sz="1300" dirty="0">
                <a:latin typeface="+mj-lt"/>
              </a:rPr>
              <a:t> </a:t>
            </a:r>
          </a:p>
          <a:p>
            <a:pPr defTabSz="457200"/>
            <a:r>
              <a:rPr lang="pt-BR" sz="1300" b="1" dirty="0">
                <a:latin typeface="+mj-lt"/>
                <a:ea typeface="ヒラギノ角ゴ Pro W3" charset="-128"/>
              </a:rPr>
              <a:t>CIMATEC 1</a:t>
            </a:r>
          </a:p>
        </p:txBody>
      </p:sp>
      <p:sp>
        <p:nvSpPr>
          <p:cNvPr id="165" name="TextBox 12"/>
          <p:cNvSpPr txBox="1"/>
          <p:nvPr/>
        </p:nvSpPr>
        <p:spPr>
          <a:xfrm>
            <a:off x="1394734" y="3596480"/>
            <a:ext cx="16049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pt-BR" sz="1300" dirty="0" err="1">
                <a:latin typeface="+mj-lt"/>
              </a:rPr>
              <a:t>Opening</a:t>
            </a:r>
            <a:endParaRPr lang="pt-BR" sz="1300" dirty="0">
              <a:latin typeface="+mj-lt"/>
            </a:endParaRPr>
          </a:p>
          <a:p>
            <a:pPr defTabSz="457200"/>
            <a:r>
              <a:rPr lang="pt-BR" sz="1300" b="1" dirty="0">
                <a:latin typeface="+mj-lt"/>
                <a:ea typeface="ヒラギノ角ゴ Pro W3" charset="-128"/>
              </a:rPr>
              <a:t>CIMATEC 2</a:t>
            </a:r>
          </a:p>
        </p:txBody>
      </p:sp>
      <p:sp>
        <p:nvSpPr>
          <p:cNvPr id="166" name="TextBox 12"/>
          <p:cNvSpPr txBox="1"/>
          <p:nvPr/>
        </p:nvSpPr>
        <p:spPr>
          <a:xfrm>
            <a:off x="1846092" y="1343961"/>
            <a:ext cx="1076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1300">
                <a:latin typeface="+mj-lt"/>
              </a:defRPr>
            </a:lvl1pPr>
          </a:lstStyle>
          <a:p>
            <a:r>
              <a:rPr lang="pt-BR" dirty="0"/>
              <a:t>Masters</a:t>
            </a:r>
          </a:p>
        </p:txBody>
      </p:sp>
      <p:sp>
        <p:nvSpPr>
          <p:cNvPr id="167" name="TextBox 12"/>
          <p:cNvSpPr txBox="1"/>
          <p:nvPr/>
        </p:nvSpPr>
        <p:spPr>
          <a:xfrm>
            <a:off x="2999656" y="3644082"/>
            <a:ext cx="16049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pt-BR" sz="1300" b="1" dirty="0">
                <a:latin typeface="+mj-lt"/>
                <a:ea typeface="ヒラギノ角ゴ Pro W3" charset="-128"/>
              </a:rPr>
              <a:t>1</a:t>
            </a:r>
            <a:r>
              <a:rPr lang="pt-BR" sz="1300" dirty="0"/>
              <a:t>º</a:t>
            </a:r>
            <a:r>
              <a:rPr lang="pt-BR" sz="1300" b="1" dirty="0">
                <a:latin typeface="+mj-lt"/>
                <a:ea typeface="ヒラギノ角ゴ Pro W3" charset="-128"/>
              </a:rPr>
              <a:t> PhD</a:t>
            </a:r>
          </a:p>
        </p:txBody>
      </p:sp>
      <p:sp>
        <p:nvSpPr>
          <p:cNvPr id="168" name="TextBox 12"/>
          <p:cNvSpPr txBox="1"/>
          <p:nvPr/>
        </p:nvSpPr>
        <p:spPr>
          <a:xfrm>
            <a:off x="4871864" y="3382323"/>
            <a:ext cx="16049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pt-BR" sz="1300" dirty="0" err="1">
                <a:latin typeface="+mj-lt"/>
              </a:rPr>
              <a:t>Incubator</a:t>
            </a:r>
            <a:endParaRPr lang="pt-BR" sz="1300" b="1" dirty="0">
              <a:latin typeface="+mj-lt"/>
              <a:ea typeface="ヒラギノ角ゴ Pro W3" charset="-128"/>
            </a:endParaRPr>
          </a:p>
        </p:txBody>
      </p:sp>
      <p:sp>
        <p:nvSpPr>
          <p:cNvPr id="169" name="TextBox 12"/>
          <p:cNvSpPr txBox="1"/>
          <p:nvPr/>
        </p:nvSpPr>
        <p:spPr>
          <a:xfrm>
            <a:off x="4871864" y="4232701"/>
            <a:ext cx="16049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300" dirty="0">
                <a:latin typeface="+mj-lt"/>
              </a:rPr>
              <a:t>100ª </a:t>
            </a:r>
            <a:r>
              <a:rPr lang="pt-BR" sz="1300" b="1" dirty="0" err="1">
                <a:latin typeface="+mj-lt"/>
              </a:rPr>
              <a:t>Master’s</a:t>
            </a:r>
            <a:endParaRPr lang="pt-BR" sz="1300" b="1" dirty="0">
              <a:latin typeface="+mj-lt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300" dirty="0" err="1">
                <a:latin typeface="+mj-lt"/>
              </a:rPr>
              <a:t>Thesis</a:t>
            </a:r>
            <a:endParaRPr lang="pt-BR" sz="1300" b="1" dirty="0">
              <a:latin typeface="+mj-lt"/>
            </a:endParaRPr>
          </a:p>
        </p:txBody>
      </p:sp>
      <p:sp>
        <p:nvSpPr>
          <p:cNvPr id="170" name="TextBox 12"/>
          <p:cNvSpPr txBox="1"/>
          <p:nvPr/>
        </p:nvSpPr>
        <p:spPr>
          <a:xfrm>
            <a:off x="6476786" y="6119991"/>
            <a:ext cx="16049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300" dirty="0">
                <a:latin typeface="+mj-lt"/>
              </a:rPr>
              <a:t>1ª PhD </a:t>
            </a:r>
            <a:r>
              <a:rPr lang="pt-BR" sz="1300" dirty="0" err="1">
                <a:latin typeface="+mj-lt"/>
              </a:rPr>
              <a:t>Thesis</a:t>
            </a:r>
            <a:endParaRPr lang="pt-BR" sz="1300" b="1" dirty="0">
              <a:latin typeface="+mj-lt"/>
            </a:endParaRPr>
          </a:p>
        </p:txBody>
      </p:sp>
      <p:sp>
        <p:nvSpPr>
          <p:cNvPr id="171" name="TextBox 12"/>
          <p:cNvSpPr txBox="1"/>
          <p:nvPr/>
        </p:nvSpPr>
        <p:spPr>
          <a:xfrm>
            <a:off x="7320136" y="1568405"/>
            <a:ext cx="1076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1300">
                <a:latin typeface="+mj-lt"/>
              </a:defRPr>
            </a:lvl1pPr>
          </a:lstStyle>
          <a:p>
            <a:pPr algn="l"/>
            <a:r>
              <a:rPr lang="pt-BR" dirty="0"/>
              <a:t>HPC 1</a:t>
            </a:r>
          </a:p>
          <a:p>
            <a:pPr algn="l"/>
            <a:r>
              <a:rPr lang="pt-BR" dirty="0"/>
              <a:t>Yemoja</a:t>
            </a:r>
          </a:p>
        </p:txBody>
      </p:sp>
      <p:sp>
        <p:nvSpPr>
          <p:cNvPr id="172" name="TextBox 12"/>
          <p:cNvSpPr txBox="1"/>
          <p:nvPr/>
        </p:nvSpPr>
        <p:spPr>
          <a:xfrm>
            <a:off x="7323556" y="598889"/>
            <a:ext cx="10767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1300">
                <a:latin typeface="+mj-lt"/>
              </a:defRPr>
            </a:lvl1pPr>
          </a:lstStyle>
          <a:p>
            <a:pPr algn="l"/>
            <a:r>
              <a:rPr lang="pt-BR" dirty="0"/>
              <a:t>Model </a:t>
            </a:r>
            <a:r>
              <a:rPr lang="pt-BR" dirty="0" err="1"/>
              <a:t>Factory</a:t>
            </a:r>
            <a:endParaRPr lang="pt-BR" dirty="0"/>
          </a:p>
        </p:txBody>
      </p:sp>
      <p:sp>
        <p:nvSpPr>
          <p:cNvPr id="173" name="TextBox 12"/>
          <p:cNvSpPr txBox="1"/>
          <p:nvPr/>
        </p:nvSpPr>
        <p:spPr>
          <a:xfrm>
            <a:off x="8040216" y="3322272"/>
            <a:ext cx="16049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pt-BR" sz="1300" dirty="0"/>
              <a:t>2º PhD</a:t>
            </a:r>
            <a:endParaRPr lang="pt-BR" sz="1300" b="1" dirty="0">
              <a:latin typeface="+mj-lt"/>
              <a:ea typeface="ヒラギノ角ゴ Pro W3" charset="-128"/>
            </a:endParaRPr>
          </a:p>
        </p:txBody>
      </p:sp>
      <p:sp>
        <p:nvSpPr>
          <p:cNvPr id="174" name="TextBox 12"/>
          <p:cNvSpPr txBox="1"/>
          <p:nvPr/>
        </p:nvSpPr>
        <p:spPr>
          <a:xfrm>
            <a:off x="8040216" y="4232701"/>
            <a:ext cx="16049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300" dirty="0">
                <a:latin typeface="+mj-lt"/>
              </a:rPr>
              <a:t>HPC 2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r>
              <a:rPr lang="pt-BR" sz="1300" b="1" dirty="0">
                <a:latin typeface="+mj-lt"/>
              </a:rPr>
              <a:t>Omolu</a:t>
            </a:r>
          </a:p>
        </p:txBody>
      </p:sp>
      <p:sp>
        <p:nvSpPr>
          <p:cNvPr id="175" name="Elipse 174"/>
          <p:cNvSpPr/>
          <p:nvPr/>
        </p:nvSpPr>
        <p:spPr>
          <a:xfrm>
            <a:off x="7912670" y="4426689"/>
            <a:ext cx="136800" cy="1368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6" name="Conector Angulado 175"/>
          <p:cNvCxnSpPr/>
          <p:nvPr/>
        </p:nvCxnSpPr>
        <p:spPr>
          <a:xfrm rot="5400000" flipH="1" flipV="1">
            <a:off x="7578217" y="4008410"/>
            <a:ext cx="792775" cy="12700"/>
          </a:xfrm>
          <a:prstGeom prst="bentConnector3">
            <a:avLst>
              <a:gd name="adj1" fmla="val 339"/>
            </a:avLst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2"/>
          <p:cNvSpPr txBox="1"/>
          <p:nvPr/>
        </p:nvSpPr>
        <p:spPr>
          <a:xfrm>
            <a:off x="8904312" y="623988"/>
            <a:ext cx="10767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 defTabSz="457200">
              <a:defRPr sz="1300">
                <a:latin typeface="+mj-lt"/>
              </a:defRPr>
            </a:lvl1pPr>
          </a:lstStyle>
          <a:p>
            <a:pPr algn="l"/>
            <a:r>
              <a:rPr lang="pt-BR" dirty="0" err="1"/>
              <a:t>University</a:t>
            </a:r>
            <a:endParaRPr lang="pt-BR" dirty="0"/>
          </a:p>
        </p:txBody>
      </p:sp>
      <p:sp>
        <p:nvSpPr>
          <p:cNvPr id="6" name="Elipse 130">
            <a:extLst>
              <a:ext uri="{FF2B5EF4-FFF2-40B4-BE49-F238E27FC236}">
                <a16:creationId xmlns:a16="http://schemas.microsoft.com/office/drawing/2014/main" id="{E462EED4-426E-68F3-D051-3AB1B66FC8D9}"/>
              </a:ext>
            </a:extLst>
          </p:cNvPr>
          <p:cNvSpPr/>
          <p:nvPr/>
        </p:nvSpPr>
        <p:spPr>
          <a:xfrm>
            <a:off x="11941172" y="2586168"/>
            <a:ext cx="137802" cy="1368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878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543" b="1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54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121619">
                  <a:alpha val="25882"/>
                </a:srgbClr>
              </a:clrFrom>
              <a:clrTo>
                <a:srgbClr val="12161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31"/>
          <a:stretch/>
        </p:blipFill>
        <p:spPr>
          <a:xfrm>
            <a:off x="1" y="968877"/>
            <a:ext cx="12192642" cy="5588091"/>
          </a:xfrm>
          <a:prstGeom prst="rect">
            <a:avLst/>
          </a:prstGeom>
          <a:noFill/>
        </p:spPr>
      </p:pic>
      <p:sp>
        <p:nvSpPr>
          <p:cNvPr id="3" name="Retângulo Arredondado 2">
            <a:hlinkClick r:id="" action="ppaction://noaction"/>
          </p:cNvPr>
          <p:cNvSpPr/>
          <p:nvPr/>
        </p:nvSpPr>
        <p:spPr>
          <a:xfrm>
            <a:off x="407367" y="1510327"/>
            <a:ext cx="1728000" cy="3701702"/>
          </a:xfrm>
          <a:prstGeom prst="roundRect">
            <a:avLst>
              <a:gd name="adj" fmla="val 10259"/>
            </a:avLst>
          </a:prstGeom>
          <a:solidFill>
            <a:schemeClr val="bg1">
              <a:lumMod val="85000"/>
              <a:alpha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Arredondado 45">
            <a:hlinkClick r:id="" action="ppaction://noaction"/>
          </p:cNvPr>
          <p:cNvSpPr/>
          <p:nvPr/>
        </p:nvSpPr>
        <p:spPr>
          <a:xfrm>
            <a:off x="7384943" y="1510327"/>
            <a:ext cx="1728000" cy="3701702"/>
          </a:xfrm>
          <a:prstGeom prst="roundRect">
            <a:avLst>
              <a:gd name="adj" fmla="val 10259"/>
            </a:avLst>
          </a:prstGeom>
          <a:solidFill>
            <a:schemeClr val="bg1">
              <a:lumMod val="85000"/>
              <a:alpha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Arredondado 26">
            <a:hlinkClick r:id="rId4" action="ppaction://hlinksldjump"/>
          </p:cNvPr>
          <p:cNvSpPr/>
          <p:nvPr/>
        </p:nvSpPr>
        <p:spPr>
          <a:xfrm>
            <a:off x="9120336" y="1510327"/>
            <a:ext cx="1728000" cy="3701702"/>
          </a:xfrm>
          <a:prstGeom prst="roundRect">
            <a:avLst>
              <a:gd name="adj" fmla="val 10259"/>
            </a:avLst>
          </a:prstGeom>
          <a:solidFill>
            <a:schemeClr val="bg1">
              <a:lumMod val="85000"/>
              <a:alpha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Arredondado 36">
            <a:hlinkClick r:id="rId5" action="ppaction://hlinksldjump"/>
          </p:cNvPr>
          <p:cNvSpPr/>
          <p:nvPr/>
        </p:nvSpPr>
        <p:spPr>
          <a:xfrm>
            <a:off x="2142761" y="1510327"/>
            <a:ext cx="1728000" cy="3701702"/>
          </a:xfrm>
          <a:prstGeom prst="roundRect">
            <a:avLst>
              <a:gd name="adj" fmla="val 10259"/>
            </a:avLst>
          </a:prstGeom>
          <a:solidFill>
            <a:schemeClr val="bg1">
              <a:lumMod val="85000"/>
              <a:alpha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Arredondado 24"/>
          <p:cNvSpPr/>
          <p:nvPr/>
        </p:nvSpPr>
        <p:spPr>
          <a:xfrm>
            <a:off x="3878155" y="1510327"/>
            <a:ext cx="1746000" cy="3701702"/>
          </a:xfrm>
          <a:prstGeom prst="roundRect">
            <a:avLst>
              <a:gd name="adj" fmla="val 10259"/>
            </a:avLst>
          </a:prstGeom>
          <a:solidFill>
            <a:schemeClr val="bg1">
              <a:lumMod val="85000"/>
              <a:alpha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1" name="Conector reto 40"/>
          <p:cNvCxnSpPr/>
          <p:nvPr/>
        </p:nvCxnSpPr>
        <p:spPr>
          <a:xfrm flipH="1">
            <a:off x="2520761" y="1498111"/>
            <a:ext cx="9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Arredondado 41"/>
          <p:cNvSpPr/>
          <p:nvPr/>
        </p:nvSpPr>
        <p:spPr>
          <a:xfrm>
            <a:off x="5631549" y="1510327"/>
            <a:ext cx="1746000" cy="3701702"/>
          </a:xfrm>
          <a:prstGeom prst="roundRect">
            <a:avLst>
              <a:gd name="adj" fmla="val 10259"/>
            </a:avLst>
          </a:prstGeom>
          <a:solidFill>
            <a:schemeClr val="bg1">
              <a:lumMod val="85000"/>
              <a:alpha val="6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1" b="15998"/>
          <a:stretch/>
        </p:blipFill>
        <p:spPr>
          <a:xfrm>
            <a:off x="1" y="2996952"/>
            <a:ext cx="12191999" cy="386104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1" name="CaixaDeTexto 20">
            <a:hlinkClick r:id="" action="ppaction://noaction"/>
          </p:cNvPr>
          <p:cNvSpPr txBox="1"/>
          <p:nvPr/>
        </p:nvSpPr>
        <p:spPr>
          <a:xfrm>
            <a:off x="511864" y="1052736"/>
            <a:ext cx="151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>
                <a:latin typeface="Calibri" panose="020F0502020204030204" pitchFamily="34" charset="0"/>
                <a:cs typeface="Arial" charset="0"/>
              </a:rPr>
              <a:t>Entrepreneurship</a:t>
            </a:r>
            <a:r>
              <a:rPr lang="pt-BR" sz="1200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pt-BR" sz="1200" dirty="0" err="1">
                <a:latin typeface="Calibri" panose="020F0502020204030204" pitchFamily="34" charset="0"/>
                <a:cs typeface="Arial" charset="0"/>
              </a:rPr>
              <a:t>and</a:t>
            </a:r>
            <a:r>
              <a:rPr lang="pt-BR" sz="1200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pt-BR" sz="1200" dirty="0" err="1">
                <a:latin typeface="Calibri" panose="020F0502020204030204" pitchFamily="34" charset="0"/>
                <a:cs typeface="Arial" charset="0"/>
              </a:rPr>
              <a:t>Innovation</a:t>
            </a:r>
            <a:endParaRPr lang="pt-BR" sz="1200" dirty="0">
              <a:latin typeface="Calibri" panose="020F0502020204030204" pitchFamily="34" charset="0"/>
              <a:cs typeface="Arial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 flipH="1">
            <a:off x="785529" y="1498111"/>
            <a:ext cx="9716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 flipH="1">
            <a:off x="6018549" y="1498111"/>
            <a:ext cx="9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ítulo 1"/>
          <p:cNvSpPr txBox="1">
            <a:spLocks/>
          </p:cNvSpPr>
          <p:nvPr/>
        </p:nvSpPr>
        <p:spPr>
          <a:xfrm>
            <a:off x="191344" y="310307"/>
            <a:ext cx="9503529" cy="778205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pt-BR" sz="4115" dirty="0" err="1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Ecosystem</a:t>
            </a:r>
            <a:r>
              <a:rPr lang="pt-BR" sz="4115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 CIMATEC</a:t>
            </a:r>
          </a:p>
        </p:txBody>
      </p:sp>
      <p:pic>
        <p:nvPicPr>
          <p:cNvPr id="28" name="Picture 3" descr="C:\Users\clarissa.barbosa\Documents\Clarissa\ID\Marca AC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34" y="1960925"/>
            <a:ext cx="1206667" cy="45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aixaDeTexto 31">
            <a:hlinkClick r:id="rId5" action="ppaction://hlinksldjump"/>
          </p:cNvPr>
          <p:cNvSpPr txBox="1"/>
          <p:nvPr/>
        </p:nvSpPr>
        <p:spPr>
          <a:xfrm>
            <a:off x="2247258" y="1145069"/>
            <a:ext cx="1519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>
                <a:latin typeface="Calibri" panose="020F0502020204030204" pitchFamily="34" charset="0"/>
                <a:cs typeface="Arial" charset="0"/>
              </a:rPr>
              <a:t>EMBRAPII</a:t>
            </a: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6128" y="1690083"/>
            <a:ext cx="1061267" cy="99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1617" y="1875169"/>
            <a:ext cx="1245865" cy="249173"/>
          </a:xfrm>
          <a:prstGeom prst="rect">
            <a:avLst/>
          </a:prstGeom>
          <a:noFill/>
        </p:spPr>
      </p:pic>
      <p:pic>
        <p:nvPicPr>
          <p:cNvPr id="35" name="Picture 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0763" y="2467321"/>
            <a:ext cx="1247573" cy="24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ector reto 49"/>
          <p:cNvCxnSpPr/>
          <p:nvPr/>
        </p:nvCxnSpPr>
        <p:spPr>
          <a:xfrm flipH="1">
            <a:off x="9498336" y="1498111"/>
            <a:ext cx="9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50">
            <a:hlinkClick r:id="" action="ppaction://noaction"/>
          </p:cNvPr>
          <p:cNvSpPr txBox="1"/>
          <p:nvPr/>
        </p:nvSpPr>
        <p:spPr>
          <a:xfrm>
            <a:off x="3991652" y="1052736"/>
            <a:ext cx="151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>
                <a:latin typeface="Calibri" panose="020F0502020204030204" pitchFamily="34" charset="0"/>
                <a:cs typeface="Arial" charset="0"/>
              </a:rPr>
              <a:t>Partners</a:t>
            </a:r>
            <a:endParaRPr lang="pt-BR" sz="1200" dirty="0">
              <a:latin typeface="Calibri" panose="020F0502020204030204" pitchFamily="34" charset="0"/>
              <a:cs typeface="Arial" charset="0"/>
            </a:endParaRPr>
          </a:p>
          <a:p>
            <a:pPr algn="ctr"/>
            <a:r>
              <a:rPr lang="pt-BR" sz="1200" dirty="0">
                <a:latin typeface="Calibri" panose="020F0502020204030204" pitchFamily="34" charset="0"/>
                <a:cs typeface="Arial" charset="0"/>
              </a:rPr>
              <a:t>Industrial</a:t>
            </a:r>
          </a:p>
        </p:txBody>
      </p:sp>
      <p:sp>
        <p:nvSpPr>
          <p:cNvPr id="53" name="CaixaDeTexto 52">
            <a:hlinkClick r:id="" action="ppaction://noaction"/>
          </p:cNvPr>
          <p:cNvSpPr txBox="1"/>
          <p:nvPr/>
        </p:nvSpPr>
        <p:spPr>
          <a:xfrm>
            <a:off x="5745046" y="1207785"/>
            <a:ext cx="1519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200" dirty="0" err="1">
                <a:latin typeface="Calibri" panose="020F0502020204030204" pitchFamily="34" charset="0"/>
                <a:cs typeface="Arial" charset="0"/>
              </a:rPr>
              <a:t>ISIs</a:t>
            </a:r>
            <a:r>
              <a:rPr lang="pt-BR" sz="1200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pt-BR" sz="1200" dirty="0" err="1">
                <a:latin typeface="Calibri" panose="020F0502020204030204" pitchFamily="34" charset="0"/>
                <a:cs typeface="Arial" charset="0"/>
              </a:rPr>
              <a:t>and</a:t>
            </a:r>
            <a:r>
              <a:rPr lang="pt-BR" sz="1200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pt-BR" sz="1200" dirty="0" err="1">
                <a:latin typeface="Calibri" panose="020F0502020204030204" pitchFamily="34" charset="0"/>
                <a:cs typeface="Arial" charset="0"/>
              </a:rPr>
              <a:t>ISTs</a:t>
            </a:r>
            <a:endParaRPr lang="pt-BR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55" name="CaixaDeTexto 54">
            <a:hlinkClick r:id="" action="ppaction://noaction"/>
          </p:cNvPr>
          <p:cNvSpPr txBox="1"/>
          <p:nvPr/>
        </p:nvSpPr>
        <p:spPr>
          <a:xfrm>
            <a:off x="9240019" y="1062479"/>
            <a:ext cx="151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>
                <a:latin typeface="Calibri" panose="020F0502020204030204" pitchFamily="34" charset="0"/>
                <a:cs typeface="Arial" charset="0"/>
              </a:rPr>
              <a:t>Areas</a:t>
            </a:r>
            <a:r>
              <a:rPr lang="pt-BR" sz="1200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pt-BR" sz="1200" dirty="0" err="1">
                <a:latin typeface="Calibri" panose="020F0502020204030204" pitchFamily="34" charset="0"/>
                <a:cs typeface="Arial" charset="0"/>
              </a:rPr>
              <a:t>of</a:t>
            </a:r>
            <a:r>
              <a:rPr lang="pt-BR" sz="1200" dirty="0">
                <a:latin typeface="Calibri" panose="020F0502020204030204" pitchFamily="34" charset="0"/>
                <a:cs typeface="Arial" charset="0"/>
              </a:rPr>
              <a:t> </a:t>
            </a:r>
            <a:r>
              <a:rPr lang="pt-BR" sz="1200" dirty="0" err="1">
                <a:latin typeface="Calibri" panose="020F0502020204030204" pitchFamily="34" charset="0"/>
                <a:cs typeface="Arial" charset="0"/>
              </a:rPr>
              <a:t>Competence</a:t>
            </a:r>
            <a:endParaRPr lang="pt-BR" sz="1200" dirty="0">
              <a:latin typeface="Calibri" panose="020F0502020204030204" pitchFamily="34" charset="0"/>
              <a:cs typeface="Arial" charset="0"/>
            </a:endParaRPr>
          </a:p>
        </p:txBody>
      </p:sp>
      <p:sp>
        <p:nvSpPr>
          <p:cNvPr id="56" name="CaixaDeTexto 55">
            <a:hlinkClick r:id="rId4" action="ppaction://hlinksldjump"/>
          </p:cNvPr>
          <p:cNvSpPr txBox="1"/>
          <p:nvPr/>
        </p:nvSpPr>
        <p:spPr>
          <a:xfrm>
            <a:off x="7464947" y="1052736"/>
            <a:ext cx="1519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latin typeface="Calibri" panose="020F0502020204030204" pitchFamily="34" charset="0"/>
                <a:cs typeface="Arial" charset="0"/>
              </a:rPr>
              <a:t>Technology</a:t>
            </a:r>
          </a:p>
          <a:p>
            <a:pPr algn="ctr"/>
            <a:r>
              <a:rPr lang="pt-BR" sz="1200" dirty="0">
                <a:latin typeface="Calibri" panose="020F0502020204030204" pitchFamily="34" charset="0"/>
                <a:cs typeface="Arial" charset="0"/>
              </a:rPr>
              <a:t> Centers</a:t>
            </a:r>
          </a:p>
        </p:txBody>
      </p:sp>
      <p:grpSp>
        <p:nvGrpSpPr>
          <p:cNvPr id="4" name="Agrupar 3"/>
          <p:cNvGrpSpPr/>
          <p:nvPr/>
        </p:nvGrpSpPr>
        <p:grpSpPr>
          <a:xfrm>
            <a:off x="4119127" y="1989713"/>
            <a:ext cx="1391531" cy="888964"/>
            <a:chOff x="4422523" y="1989713"/>
            <a:chExt cx="1391531" cy="888964"/>
          </a:xfrm>
        </p:grpSpPr>
        <p:pic>
          <p:nvPicPr>
            <p:cNvPr id="52" name="Imagem 5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2523" y="1989713"/>
              <a:ext cx="1391531" cy="153726"/>
            </a:xfrm>
            <a:prstGeom prst="rect">
              <a:avLst/>
            </a:prstGeom>
          </p:spPr>
        </p:pic>
        <p:pic>
          <p:nvPicPr>
            <p:cNvPr id="39" name="Picture 3" descr="Joao Marcelo - joao.marcelo@fieb.org.br">
              <a:hlinkClick r:id="" action="ppaction://noaction"/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126" y="2311694"/>
              <a:ext cx="825841" cy="566983"/>
            </a:xfrm>
            <a:prstGeom prst="rect">
              <a:avLst/>
            </a:prstGeom>
            <a:ln>
              <a:noFill/>
            </a:ln>
            <a:effectLst>
              <a:outerShdw blurRad="292100" dist="139700" dir="2700000" sx="101000" sy="101000" algn="tl" rotWithShape="0">
                <a:srgbClr val="333333">
                  <a:alpha val="24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73"/>
          <a:stretch/>
        </p:blipFill>
        <p:spPr>
          <a:xfrm>
            <a:off x="9492829" y="2116226"/>
            <a:ext cx="850435" cy="57426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68" y="1856982"/>
            <a:ext cx="798150" cy="798150"/>
          </a:xfrm>
          <a:prstGeom prst="rect">
            <a:avLst/>
          </a:prstGeom>
        </p:spPr>
      </p:pic>
      <p:cxnSp>
        <p:nvCxnSpPr>
          <p:cNvPr id="36" name="Conector reto 35"/>
          <p:cNvCxnSpPr/>
          <p:nvPr/>
        </p:nvCxnSpPr>
        <p:spPr>
          <a:xfrm flipH="1">
            <a:off x="4265155" y="1498111"/>
            <a:ext cx="9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7762943" y="1498111"/>
            <a:ext cx="97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Uma imagem contendo placar&#10;&#10;Descrição gerada automaticamente">
            <a:extLst>
              <a:ext uri="{FF2B5EF4-FFF2-40B4-BE49-F238E27FC236}">
                <a16:creationId xmlns:a16="http://schemas.microsoft.com/office/drawing/2014/main" id="{95FD044C-AF51-480A-B9AD-6A2644B0F30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4300" y="0"/>
            <a:ext cx="44577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1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1465885" y="444590"/>
            <a:ext cx="8228988" cy="643922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pt-BR" sz="3200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RI&amp;D - </a:t>
            </a:r>
            <a:r>
              <a:rPr lang="pt-BR" sz="3200" dirty="0" err="1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Operating</a:t>
            </a:r>
            <a:r>
              <a:rPr lang="pt-BR" sz="3200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 Model</a:t>
            </a:r>
            <a:endParaRPr lang="pt-BR" sz="2000" dirty="0">
              <a:solidFill>
                <a:schemeClr val="tx1">
                  <a:alpha val="55000"/>
                </a:schemeClr>
              </a:solidFill>
              <a:ea typeface="ヒラギノ角ゴ Pro W3" charset="-128"/>
              <a:cs typeface="Arial" pitchFamily="34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043589"/>
            <a:ext cx="4500606" cy="448175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268" y="1581742"/>
            <a:ext cx="650296" cy="65029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68" y="1581742"/>
            <a:ext cx="650296" cy="65029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9" y="5643070"/>
            <a:ext cx="650296" cy="65029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28" y="3970196"/>
            <a:ext cx="650296" cy="65029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890" y="3970196"/>
            <a:ext cx="650296" cy="65029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352" y="3970196"/>
            <a:ext cx="650296" cy="650296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>
            <a:off x="4178270" y="4287378"/>
            <a:ext cx="1181632" cy="7966"/>
          </a:xfrm>
          <a:prstGeom prst="line">
            <a:avLst/>
          </a:prstGeom>
          <a:ln w="19050" cap="rnd">
            <a:solidFill>
              <a:srgbClr val="C3B6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V="1">
            <a:off x="7320136" y="3252150"/>
            <a:ext cx="3111" cy="635454"/>
          </a:xfrm>
          <a:prstGeom prst="line">
            <a:avLst/>
          </a:prstGeom>
          <a:ln w="19050" cap="rnd">
            <a:solidFill>
              <a:srgbClr val="C3B6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99" y="2631252"/>
            <a:ext cx="650296" cy="650296"/>
          </a:xfrm>
          <a:prstGeom prst="rect">
            <a:avLst/>
          </a:prstGeom>
        </p:spPr>
      </p:pic>
      <p:cxnSp>
        <p:nvCxnSpPr>
          <p:cNvPr id="21" name="Conector reto 20"/>
          <p:cNvCxnSpPr/>
          <p:nvPr/>
        </p:nvCxnSpPr>
        <p:spPr>
          <a:xfrm flipV="1">
            <a:off x="7331411" y="2004207"/>
            <a:ext cx="3111" cy="771062"/>
          </a:xfrm>
          <a:prstGeom prst="line">
            <a:avLst/>
          </a:prstGeom>
          <a:ln w="19050" cap="rnd">
            <a:solidFill>
              <a:srgbClr val="C3B6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6992199" y="1983180"/>
            <a:ext cx="681534" cy="0"/>
          </a:xfrm>
          <a:prstGeom prst="line">
            <a:avLst/>
          </a:prstGeom>
          <a:ln w="19050" cap="rnd">
            <a:solidFill>
              <a:srgbClr val="C3B6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>
            <a:stCxn id="9" idx="0"/>
          </p:cNvCxnSpPr>
          <p:nvPr/>
        </p:nvCxnSpPr>
        <p:spPr>
          <a:xfrm flipH="1" flipV="1">
            <a:off x="7323246" y="4880497"/>
            <a:ext cx="1" cy="762573"/>
          </a:xfrm>
          <a:prstGeom prst="line">
            <a:avLst/>
          </a:prstGeom>
          <a:ln w="19050" cap="rnd">
            <a:solidFill>
              <a:srgbClr val="C3B6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>
            <a:off x="8688288" y="4295344"/>
            <a:ext cx="1080120" cy="0"/>
          </a:xfrm>
          <a:prstGeom prst="line">
            <a:avLst/>
          </a:prstGeom>
          <a:ln w="19050" cap="rnd">
            <a:solidFill>
              <a:srgbClr val="C3B6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tângulo 40"/>
          <p:cNvSpPr/>
          <p:nvPr/>
        </p:nvSpPr>
        <p:spPr>
          <a:xfrm>
            <a:off x="10552895" y="4797152"/>
            <a:ext cx="6286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solidFill>
                  <a:schemeClr val="tx1">
                    <a:alpha val="55000"/>
                  </a:schemeClr>
                </a:solidFill>
                <a:latin typeface="+mj-lt"/>
                <a:cs typeface="Arial" pitchFamily="34" charset="0"/>
              </a:rPr>
              <a:t>RI&amp;D</a:t>
            </a:r>
            <a:endParaRPr lang="pt-BR" sz="1100" dirty="0">
              <a:solidFill>
                <a:schemeClr val="tx1">
                  <a:alpha val="5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2" name="Retângulo 41"/>
          <p:cNvSpPr/>
          <p:nvPr/>
        </p:nvSpPr>
        <p:spPr>
          <a:xfrm>
            <a:off x="6752583" y="1012971"/>
            <a:ext cx="11607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dirty="0" err="1">
                <a:solidFill>
                  <a:schemeClr val="tx1">
                    <a:alpha val="55000"/>
                  </a:schemeClr>
                </a:solidFill>
                <a:latin typeface="+mj-lt"/>
                <a:cs typeface="Arial" pitchFamily="34" charset="0"/>
              </a:rPr>
              <a:t>Institutions</a:t>
            </a:r>
            <a:endParaRPr lang="pt-BR" sz="1600" dirty="0">
              <a:solidFill>
                <a:schemeClr val="tx1">
                  <a:alpha val="55000"/>
                </a:schemeClr>
              </a:solidFill>
              <a:latin typeface="+mj-lt"/>
              <a:cs typeface="Arial" pitchFamily="34" charset="0"/>
            </a:endParaRPr>
          </a:p>
          <a:p>
            <a:pPr algn="ctr"/>
            <a:r>
              <a:rPr lang="pt-BR" sz="1600" dirty="0" err="1">
                <a:solidFill>
                  <a:schemeClr val="tx1">
                    <a:alpha val="55000"/>
                  </a:schemeClr>
                </a:solidFill>
                <a:latin typeface="+mj-lt"/>
                <a:cs typeface="Arial" pitchFamily="34" charset="0"/>
              </a:rPr>
              <a:t>Partners</a:t>
            </a:r>
            <a:endParaRPr lang="pt-BR" sz="1100" dirty="0">
              <a:solidFill>
                <a:schemeClr val="tx1">
                  <a:alpha val="5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43" name="Retângulo 42"/>
          <p:cNvSpPr/>
          <p:nvPr/>
        </p:nvSpPr>
        <p:spPr>
          <a:xfrm>
            <a:off x="6759631" y="6330806"/>
            <a:ext cx="11272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1600" dirty="0" err="1">
                <a:solidFill>
                  <a:schemeClr val="tx1">
                    <a:alpha val="55000"/>
                  </a:schemeClr>
                </a:solidFill>
                <a:latin typeface="+mj-lt"/>
                <a:cs typeface="Arial" pitchFamily="34" charset="0"/>
              </a:rPr>
              <a:t>Companies</a:t>
            </a:r>
            <a:endParaRPr lang="pt-BR" sz="1100" dirty="0">
              <a:solidFill>
                <a:schemeClr val="tx1">
                  <a:alpha val="55000"/>
                </a:schemeClr>
              </a:solidFill>
              <a:latin typeface="+mj-lt"/>
              <a:cs typeface="Arial" pitchFamily="34" charset="0"/>
            </a:endParaRPr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84" b="15998"/>
          <a:stretch/>
        </p:blipFill>
        <p:spPr>
          <a:xfrm>
            <a:off x="5020154" y="3454702"/>
            <a:ext cx="4501170" cy="1510442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cxnSp>
        <p:nvCxnSpPr>
          <p:cNvPr id="13" name="Conector em Curva 12"/>
          <p:cNvCxnSpPr>
            <a:stCxn id="41" idx="2"/>
          </p:cNvCxnSpPr>
          <p:nvPr/>
        </p:nvCxnSpPr>
        <p:spPr>
          <a:xfrm rot="5400000">
            <a:off x="8830421" y="4128481"/>
            <a:ext cx="1029599" cy="3044049"/>
          </a:xfrm>
          <a:prstGeom prst="curvedConnector2">
            <a:avLst/>
          </a:prstGeom>
          <a:ln w="19050" cap="rnd">
            <a:solidFill>
              <a:srgbClr val="C3B69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FF - Vista completa inferior.png">
            <a:hlinkClick r:id="" action="ppaction://noaction"/>
            <a:extLst>
              <a:ext uri="{FF2B5EF4-FFF2-40B4-BE49-F238E27FC236}">
                <a16:creationId xmlns:a16="http://schemas.microsoft.com/office/drawing/2014/main" id="{B5A62E7C-F553-48EA-AD01-A58C97625DE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34237" y="2131704"/>
            <a:ext cx="2494411" cy="1677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2DE49C17-4887-484C-8476-688F6AE43B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1324" y="5084892"/>
            <a:ext cx="2497522" cy="1699058"/>
          </a:xfrm>
          <a:prstGeom prst="rect">
            <a:avLst/>
          </a:prstGeom>
        </p:spPr>
      </p:pic>
      <p:pic>
        <p:nvPicPr>
          <p:cNvPr id="5" name="Imagem 4" descr="Uma imagem contendo placar&#10;&#10;Descrição gerada automaticamente">
            <a:extLst>
              <a:ext uri="{FF2B5EF4-FFF2-40B4-BE49-F238E27FC236}">
                <a16:creationId xmlns:a16="http://schemas.microsoft.com/office/drawing/2014/main" id="{BE4D5252-14EE-4444-9E1F-EA343C7731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4300" y="0"/>
            <a:ext cx="445770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4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/>
          <p:cNvSpPr txBox="1">
            <a:spLocks/>
          </p:cNvSpPr>
          <p:nvPr/>
        </p:nvSpPr>
        <p:spPr>
          <a:xfrm>
            <a:off x="983431" y="552830"/>
            <a:ext cx="9340011" cy="643922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entury Gothic" pitchFamily="34" charset="0"/>
              </a:defRPr>
            </a:lvl9pPr>
          </a:lstStyle>
          <a:p>
            <a:r>
              <a:rPr lang="pt-BR" sz="4115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CIMATEC – </a:t>
            </a:r>
            <a:r>
              <a:rPr lang="pt-BR" sz="4115" dirty="0" err="1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Collaboration</a:t>
            </a:r>
            <a:r>
              <a:rPr lang="pt-BR" sz="4115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 in </a:t>
            </a:r>
            <a:r>
              <a:rPr lang="pt-BR" sz="4115" dirty="0" err="1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the</a:t>
            </a:r>
            <a:r>
              <a:rPr lang="pt-BR" sz="4115" dirty="0">
                <a:solidFill>
                  <a:schemeClr val="tx1">
                    <a:alpha val="55000"/>
                  </a:schemeClr>
                </a:solidFill>
                <a:ea typeface="ヒラギノ角ゴ Pro W3" charset="-128"/>
                <a:cs typeface="Arial" pitchFamily="34" charset="0"/>
              </a:rPr>
              <a:t> World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30" y="1169381"/>
            <a:ext cx="9215497" cy="5282307"/>
          </a:xfrm>
          <a:prstGeom prst="rect">
            <a:avLst/>
          </a:prstGeom>
        </p:spPr>
      </p:pic>
      <p:sp>
        <p:nvSpPr>
          <p:cNvPr id="3" name="Retângulo Arredondado 2">
            <a:hlinkClick r:id="" action="ppaction://noaction"/>
          </p:cNvPr>
          <p:cNvSpPr/>
          <p:nvPr/>
        </p:nvSpPr>
        <p:spPr>
          <a:xfrm>
            <a:off x="407368" y="1510327"/>
            <a:ext cx="2628724" cy="3701702"/>
          </a:xfrm>
          <a:prstGeom prst="roundRect">
            <a:avLst>
              <a:gd name="adj" fmla="val 10259"/>
            </a:avLst>
          </a:prstGeom>
          <a:solidFill>
            <a:srgbClr val="C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Arredondado 45">
            <a:hlinkClick r:id="" action="ppaction://noaction"/>
          </p:cNvPr>
          <p:cNvSpPr/>
          <p:nvPr/>
        </p:nvSpPr>
        <p:spPr>
          <a:xfrm>
            <a:off x="8272931" y="1518705"/>
            <a:ext cx="2628724" cy="3701702"/>
          </a:xfrm>
          <a:prstGeom prst="roundRect">
            <a:avLst>
              <a:gd name="adj" fmla="val 10259"/>
            </a:avLst>
          </a:prstGeom>
          <a:solidFill>
            <a:srgbClr val="00B0F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hlinkClick r:id="" action="ppaction://noaction"/>
          </p:cNvPr>
          <p:cNvSpPr txBox="1"/>
          <p:nvPr/>
        </p:nvSpPr>
        <p:spPr>
          <a:xfrm>
            <a:off x="9115960" y="1133122"/>
            <a:ext cx="91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latin typeface="Calibri" panose="020F0502020204030204" pitchFamily="34" charset="0"/>
                <a:cs typeface="Arial" charset="0"/>
              </a:rPr>
              <a:t>.COM</a:t>
            </a:r>
          </a:p>
        </p:txBody>
      </p:sp>
      <p:sp>
        <p:nvSpPr>
          <p:cNvPr id="48" name="CaixaDeTexto 47">
            <a:hlinkClick r:id="" action="ppaction://noaction"/>
          </p:cNvPr>
          <p:cNvSpPr txBox="1"/>
          <p:nvPr/>
        </p:nvSpPr>
        <p:spPr>
          <a:xfrm>
            <a:off x="8272931" y="2107943"/>
            <a:ext cx="262872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Support for Brazilian industry abroad</a:t>
            </a:r>
          </a:p>
        </p:txBody>
      </p:sp>
      <p:cxnSp>
        <p:nvCxnSpPr>
          <p:cNvPr id="49" name="Conector reto 48"/>
          <p:cNvCxnSpPr/>
          <p:nvPr/>
        </p:nvCxnSpPr>
        <p:spPr>
          <a:xfrm flipH="1">
            <a:off x="8525391" y="1518705"/>
            <a:ext cx="21602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ângulo Arredondado 36">
            <a:hlinkClick r:id="" action="ppaction://noaction"/>
          </p:cNvPr>
          <p:cNvSpPr/>
          <p:nvPr/>
        </p:nvSpPr>
        <p:spPr>
          <a:xfrm>
            <a:off x="3034807" y="1510327"/>
            <a:ext cx="2628724" cy="3701702"/>
          </a:xfrm>
          <a:prstGeom prst="roundRect">
            <a:avLst>
              <a:gd name="adj" fmla="val 10259"/>
            </a:avLst>
          </a:prstGeom>
          <a:solidFill>
            <a:srgbClr val="68A947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CaixaDeTexto 38">
            <a:hlinkClick r:id="" action="ppaction://noaction"/>
          </p:cNvPr>
          <p:cNvSpPr txBox="1"/>
          <p:nvPr/>
        </p:nvSpPr>
        <p:spPr>
          <a:xfrm>
            <a:off x="3877836" y="1124744"/>
            <a:ext cx="91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latin typeface="Calibri" panose="020F0502020204030204" pitchFamily="34" charset="0"/>
                <a:cs typeface="Arial" charset="0"/>
              </a:rPr>
              <a:t>.EDU</a:t>
            </a:r>
          </a:p>
        </p:txBody>
      </p:sp>
      <p:sp>
        <p:nvSpPr>
          <p:cNvPr id="40" name="CaixaDeTexto 39">
            <a:hlinkClick r:id="" action="ppaction://noaction"/>
          </p:cNvPr>
          <p:cNvSpPr txBox="1"/>
          <p:nvPr/>
        </p:nvSpPr>
        <p:spPr>
          <a:xfrm>
            <a:off x="3034807" y="2107943"/>
            <a:ext cx="262872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International academic cooperation</a:t>
            </a:r>
            <a:endParaRPr lang="pt-BR" sz="1600" dirty="0">
              <a:latin typeface="Calibri" panose="020F0502020204030204" pitchFamily="34" charset="0"/>
            </a:endParaRPr>
          </a:p>
        </p:txBody>
      </p:sp>
      <p:cxnSp>
        <p:nvCxnSpPr>
          <p:cNvPr id="41" name="Conector reto 40"/>
          <p:cNvCxnSpPr/>
          <p:nvPr/>
        </p:nvCxnSpPr>
        <p:spPr>
          <a:xfrm flipH="1">
            <a:off x="3287267" y="1510327"/>
            <a:ext cx="21602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Arredondado 41">
            <a:hlinkClick r:id="" action="ppaction://noaction"/>
          </p:cNvPr>
          <p:cNvSpPr/>
          <p:nvPr/>
        </p:nvSpPr>
        <p:spPr>
          <a:xfrm>
            <a:off x="5653681" y="1510327"/>
            <a:ext cx="2628724" cy="3701702"/>
          </a:xfrm>
          <a:prstGeom prst="roundRect">
            <a:avLst>
              <a:gd name="adj" fmla="val 10259"/>
            </a:avLst>
          </a:prstGeom>
          <a:solidFill>
            <a:srgbClr val="FFC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hlinkClick r:id="" action="ppaction://noaction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61" b="15998"/>
          <a:stretch/>
        </p:blipFill>
        <p:spPr>
          <a:xfrm>
            <a:off x="1" y="2996952"/>
            <a:ext cx="12191999" cy="3861048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21" name="CaixaDeTexto 20">
            <a:hlinkClick r:id="" action="ppaction://noaction"/>
          </p:cNvPr>
          <p:cNvSpPr txBox="1"/>
          <p:nvPr/>
        </p:nvSpPr>
        <p:spPr>
          <a:xfrm>
            <a:off x="1368199" y="1124744"/>
            <a:ext cx="707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latin typeface="Calibri" panose="020F0502020204030204" pitchFamily="34" charset="0"/>
                <a:cs typeface="Arial" charset="0"/>
              </a:rPr>
              <a:t>.TEC</a:t>
            </a:r>
          </a:p>
        </p:txBody>
      </p:sp>
      <p:sp>
        <p:nvSpPr>
          <p:cNvPr id="22" name="CaixaDeTexto 21">
            <a:hlinkClick r:id="" action="ppaction://noaction"/>
          </p:cNvPr>
          <p:cNvSpPr txBox="1"/>
          <p:nvPr/>
        </p:nvSpPr>
        <p:spPr>
          <a:xfrm>
            <a:off x="407368" y="2107943"/>
            <a:ext cx="262872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International cooperation for technology development</a:t>
            </a:r>
            <a:endParaRPr lang="pt-BR" sz="1600" dirty="0">
              <a:latin typeface="Calibri" panose="020F0502020204030204" pitchFamily="34" charset="0"/>
            </a:endParaRPr>
          </a:p>
        </p:txBody>
      </p:sp>
      <p:cxnSp>
        <p:nvCxnSpPr>
          <p:cNvPr id="5" name="Conector reto 4"/>
          <p:cNvCxnSpPr/>
          <p:nvPr/>
        </p:nvCxnSpPr>
        <p:spPr>
          <a:xfrm flipH="1">
            <a:off x="659828" y="1510327"/>
            <a:ext cx="21602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hlinkClick r:id="" action="ppaction://noaction"/>
          </p:cNvPr>
          <p:cNvSpPr txBox="1"/>
          <p:nvPr/>
        </p:nvSpPr>
        <p:spPr>
          <a:xfrm>
            <a:off x="6496710" y="1124744"/>
            <a:ext cx="911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2400">
                <a:latin typeface="Calibri" panose="020F0502020204030204" pitchFamily="34" charset="0"/>
                <a:cs typeface="Arial" charset="0"/>
              </a:rPr>
              <a:t>.ORG</a:t>
            </a:r>
          </a:p>
        </p:txBody>
      </p:sp>
      <p:sp>
        <p:nvSpPr>
          <p:cNvPr id="44" name="CaixaDeTexto 43">
            <a:hlinkClick r:id="" action="ppaction://noaction"/>
          </p:cNvPr>
          <p:cNvSpPr txBox="1"/>
          <p:nvPr/>
        </p:nvSpPr>
        <p:spPr>
          <a:xfrm>
            <a:off x="5653681" y="2107943"/>
            <a:ext cx="2628724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Calibri" panose="020F0502020204030204" pitchFamily="34" charset="0"/>
              </a:rPr>
              <a:t>Government cooperation abroad</a:t>
            </a:r>
            <a:endParaRPr lang="pt-BR" sz="1600" dirty="0">
              <a:latin typeface="Calibri" panose="020F0502020204030204" pitchFamily="34" charset="0"/>
            </a:endParaRPr>
          </a:p>
        </p:txBody>
      </p:sp>
      <p:cxnSp>
        <p:nvCxnSpPr>
          <p:cNvPr id="45" name="Conector reto 44"/>
          <p:cNvCxnSpPr/>
          <p:nvPr/>
        </p:nvCxnSpPr>
        <p:spPr>
          <a:xfrm flipH="1">
            <a:off x="5906141" y="1510327"/>
            <a:ext cx="216024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44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9500"/>
                            </p:stCondLst>
                            <p:childTnLst>
                              <p:par>
                                <p:cTn id="7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6" grpId="0" animBg="1"/>
      <p:bldP spid="47" grpId="0"/>
      <p:bldP spid="48" grpId="0" build="p"/>
      <p:bldP spid="37" grpId="0" animBg="1"/>
      <p:bldP spid="39" grpId="0"/>
      <p:bldP spid="40" grpId="0" build="p"/>
      <p:bldP spid="42" grpId="0" animBg="1"/>
      <p:bldP spid="21" grpId="0"/>
      <p:bldP spid="22" grpId="0" build="p"/>
      <p:bldP spid="43" grpId="0"/>
      <p:bldP spid="44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effectLst>
          <a:outerShdw blurRad="190500" dist="127000" dir="3600000" rotWithShape="0">
            <a:srgbClr val="000000">
              <a:alpha val="44000"/>
            </a:srgbClr>
          </a:outerShdw>
        </a:effectLst>
        <a:scene3d>
          <a:camera prst="orthographicFront"/>
          <a:lightRig rig="threePt" dir="t">
            <a:rot lat="0" lon="0" rev="1200000"/>
          </a:lightRig>
        </a:scene3d>
      </a:spPr>
      <a:bodyPr spcFirstLastPara="0" vert="horz" wrap="square" lIns="72753" tIns="72753" rIns="72753" bIns="72753" numCol="1" spcCol="1270" anchor="ctr" anchorCtr="0">
        <a:noAutofit/>
      </a:bodyPr>
      <a:lstStyle>
        <a:defPPr algn="ctr" defTabSz="533400">
          <a:spcBef>
            <a:spcPct val="0"/>
          </a:spcBef>
          <a:defRPr sz="1400" b="1" dirty="0" smtClean="0">
            <a:solidFill>
              <a:schemeClr val="tx2">
                <a:lumMod val="50000"/>
              </a:schemeClr>
            </a:solidFill>
            <a:latin typeface="Arial" pitchFamily="34" charset="0"/>
            <a:cs typeface="Arial" pitchFamily="34" charset="0"/>
          </a:defRPr>
        </a:defPPr>
      </a:lstStyle>
      <a:style>
        <a:lnRef idx="0">
          <a:schemeClr val="accent5">
            <a:shade val="80000"/>
            <a:hueOff val="0"/>
            <a:satOff val="0"/>
            <a:lumOff val="0"/>
            <a:alphaOff val="0"/>
          </a:schemeClr>
        </a:lnRef>
        <a:fillRef idx="3">
          <a:schemeClr val="lt1">
            <a:hueOff val="0"/>
            <a:satOff val="0"/>
            <a:lumOff val="0"/>
            <a:alphaOff val="0"/>
          </a:schemeClr>
        </a:fillRef>
        <a:effectRef idx="3">
          <a:schemeClr val="lt1">
            <a:hueOff val="0"/>
            <a:satOff val="0"/>
            <a:lumOff val="0"/>
            <a:alphaOff val="0"/>
          </a:schemeClr>
        </a:effectRef>
        <a:fontRef idx="minor">
          <a:schemeClr val="dk1">
            <a:hueOff val="0"/>
            <a:satOff val="0"/>
            <a:lumOff val="0"/>
            <a:alphaOff val="0"/>
          </a:schemeClr>
        </a:fontRef>
      </a:style>
    </a:spDef>
    <a:txDef>
      <a:spPr>
        <a:noFill/>
        <a:effectLst>
          <a:outerShdw blurRad="88900" dist="63500" dir="2700000" algn="tl" rotWithShape="0">
            <a:prstClr val="black">
              <a:alpha val="15000"/>
            </a:prstClr>
          </a:outerShdw>
        </a:effectLst>
      </a:spPr>
      <a:bodyPr wrap="square" rtlCol="0">
        <a:spAutoFit/>
      </a:bodyPr>
      <a:lstStyle>
        <a:defPPr>
          <a:defRPr sz="1400" b="1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</TotalTime>
  <Words>1794</Words>
  <Application>Microsoft Macintosh PowerPoint</Application>
  <PresentationFormat>Widescreen</PresentationFormat>
  <Paragraphs>627</Paragraphs>
  <Slides>50</Slides>
  <Notes>32</Notes>
  <HiddenSlides>0</HiddenSlides>
  <MMClips>0</MMClips>
  <ScaleCrop>false</ScaleCrop>
  <HeadingPairs>
    <vt:vector size="6" baseType="variant">
      <vt:variant>
        <vt:lpstr>Fontes usadas</vt:lpstr>
      </vt:variant>
      <vt:variant>
        <vt:i4>15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50</vt:i4>
      </vt:variant>
    </vt:vector>
  </HeadingPairs>
  <TitlesOfParts>
    <vt:vector size="69" baseType="lpstr">
      <vt:lpstr>Microsoft YaHei</vt:lpstr>
      <vt:lpstr>ヒラギノ角ゴ Pro W3</vt:lpstr>
      <vt:lpstr>Arial</vt:lpstr>
      <vt:lpstr>Calibri</vt:lpstr>
      <vt:lpstr>Calibri Light</vt:lpstr>
      <vt:lpstr>Cambria Math</vt:lpstr>
      <vt:lpstr>Courier New</vt:lpstr>
      <vt:lpstr>Helvetica Neue</vt:lpstr>
      <vt:lpstr>Oswald</vt:lpstr>
      <vt:lpstr>Oswald Medium</vt:lpstr>
      <vt:lpstr>Raleway</vt:lpstr>
      <vt:lpstr>Raleway Black</vt:lpstr>
      <vt:lpstr>Roboto</vt:lpstr>
      <vt:lpstr>Segoe UI</vt:lpstr>
      <vt:lpstr>Wingdings</vt:lpstr>
      <vt:lpstr>Tema do Office</vt:lpstr>
      <vt:lpstr>Tema do Office</vt:lpstr>
      <vt:lpstr>2_Tema do Office</vt:lpstr>
      <vt:lpstr>Tema do Office</vt:lpstr>
      <vt:lpstr>Apresentação do PowerPoint</vt:lpstr>
      <vt:lpstr>Apresentação do PowerPoint</vt:lpstr>
      <vt:lpstr>SENAI &amp; CIMATEC Overview</vt:lpstr>
      <vt:lpstr>Apresentação do PowerPoint</vt:lpstr>
      <vt:lpstr>Integrated Model CIMATEC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SENAI CIMATEC Supercomputing Center</vt:lpstr>
      <vt:lpstr>SENAI CIMATEC Supercomputing Center</vt:lpstr>
      <vt:lpstr>Supercomputing Center Timeline</vt:lpstr>
      <vt:lpstr>HIGH PERFORMANCE COMPUTING</vt:lpstr>
      <vt:lpstr>OGBON Supercomputer Specification</vt:lpstr>
      <vt:lpstr>Code Optimization Projects CIMATEC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Hortotec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Nucleo de Design SENAI-CECOTEG</dc:creator>
  <cp:lastModifiedBy>Murilo Boratto</cp:lastModifiedBy>
  <cp:revision>97</cp:revision>
  <cp:lastPrinted>2016-05-02T15:53:06Z</cp:lastPrinted>
  <dcterms:created xsi:type="dcterms:W3CDTF">2011-03-10T14:51:20Z</dcterms:created>
  <dcterms:modified xsi:type="dcterms:W3CDTF">2024-01-17T10:00:19Z</dcterms:modified>
</cp:coreProperties>
</file>